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Helvetica Neue"/>
      <p:regular r:id="rId37"/>
      <p:bold r:id="rId38"/>
      <p:italic r:id="rId39"/>
      <p:boldItalic r:id="rId40"/>
    </p:embeddedFont>
    <p:embeddedFont>
      <p:font typeface="Helvetica Neue Light"/>
      <p:regular r:id="rId41"/>
      <p:bold r:id="rId42"/>
      <p:italic r:id="rId43"/>
      <p:boldItalic r:id="rId44"/>
    </p:embeddedFont>
    <p:embeddedFont>
      <p:font typeface="DM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386">
          <p15:clr>
            <a:srgbClr val="A4A3A4"/>
          </p15:clr>
        </p15:guide>
        <p15:guide id="3" pos="299">
          <p15:clr>
            <a:srgbClr val="9AA0A6"/>
          </p15:clr>
        </p15:guide>
        <p15:guide id="4" orient="horz" pos="28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386"/>
        <p:guide pos="299"/>
        <p:guide pos="282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7.xml"/><Relationship Id="rId44" Type="http://schemas.openxmlformats.org/officeDocument/2006/relationships/font" Target="fonts/HelveticaNeueLight-boldItalic.fntdata"/><Relationship Id="rId21" Type="http://schemas.openxmlformats.org/officeDocument/2006/relationships/slide" Target="slides/slide16.xml"/><Relationship Id="rId43" Type="http://schemas.openxmlformats.org/officeDocument/2006/relationships/font" Target="fonts/HelveticaNeueLight-italic.fntdata"/><Relationship Id="rId24" Type="http://schemas.openxmlformats.org/officeDocument/2006/relationships/slide" Target="slides/slide19.xml"/><Relationship Id="rId46" Type="http://schemas.openxmlformats.org/officeDocument/2006/relationships/font" Target="fonts/DMSans-bold.fntdata"/><Relationship Id="rId23" Type="http://schemas.openxmlformats.org/officeDocument/2006/relationships/slide" Target="slides/slide18.xml"/><Relationship Id="rId45" Type="http://schemas.openxmlformats.org/officeDocument/2006/relationships/font" Target="fonts/DM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MSans-boldItalic.fntdata"/><Relationship Id="rId25" Type="http://schemas.openxmlformats.org/officeDocument/2006/relationships/slide" Target="slides/slide20.xml"/><Relationship Id="rId47"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96464b90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96464b9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debae1d0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2debae1d0b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2debae1d0b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2debae1d0b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debae1d0b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2debae1d0b_0_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debae1d0b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2debae1d0b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debae1d0b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2debae1d0b_0_7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debae1d0b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2debae1d0b_0_7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debae1d0b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2debae1d0b_0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Actividades en clase.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debae1d0b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2debae1d0b_0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debae1d0b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12debae1d0b_0_8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600">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debae1d0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12debae1d0b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2debae1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2debae1d0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debae1d0b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12debae1d0b_0_8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ebae1d0b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12debae1d0b_0_10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debae1d0b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12debae1d0b_0_10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debae1d0b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2debae1d0b_0_9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debae1d0b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2debae1d0b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2debae1d0b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2debae1d0b_0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debae1d0b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12debae1d0b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debae1d0b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12debae1d0b_0_5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debae1d0b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2debae1d0b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debae1d0b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2debae1d0b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debae1d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2debae1d0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debae1d0b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2debae1d0b_0_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debae1d0b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2debae1d0b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debae1d0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2debae1d0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debae1d0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debae1d0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debae1d0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2debae1d0b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f7f4e7e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12f7f4e7e21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f7f4e7e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12f7f4e7e2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debae1d0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2debae1d0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2">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9">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2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9.png"/><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hyperlink" Target="https://github.com/dfbustosus/Proyectos_DS/tree/main/Coder_2021/IBM%20HR%20EMPLOYEE%20ATTRITION" TargetMode="External"/><Relationship Id="rId6" Type="http://schemas.openxmlformats.org/officeDocument/2006/relationships/hyperlink" Target="https://drive.google.com/file/d/1HUdGGFwkIf5_2GxfPmyNJbLVGVq3vnoK/view?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slide" Target="/ppt/slides/slide6.xml"/><Relationship Id="rId6" Type="http://schemas.openxmlformats.org/officeDocument/2006/relationships/slide" Target="/ppt/slides/slide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2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76" name="Google Shape;76;p2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77" name="Google Shape;77;p2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spaCY</a:t>
            </a:r>
            <a:endParaRPr b="1" i="0" sz="4000" u="none" cap="none" strike="noStrike">
              <a:solidFill>
                <a:schemeClr val="dk1"/>
              </a:solidFill>
              <a:latin typeface="DM Sans"/>
              <a:ea typeface="DM Sans"/>
              <a:cs typeface="DM Sans"/>
              <a:sym typeface="DM Sans"/>
            </a:endParaRPr>
          </a:p>
        </p:txBody>
      </p:sp>
      <p:sp>
        <p:nvSpPr>
          <p:cNvPr id="162" name="Google Shape;162;p32"/>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 name="Google Shape;163;p32"/>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 name="Google Shape;164;p32"/>
          <p:cNvSpPr txBox="1"/>
          <p:nvPr/>
        </p:nvSpPr>
        <p:spPr>
          <a:xfrm>
            <a:off x="558850" y="1206900"/>
            <a:ext cx="7813800" cy="11940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El presente Datathon busca lograr predecir los precios de las viviendas residenciales en Ames, Iowa, Estados Unidos. Para ello, se deberán poner en práctica los diversos conceptos vistos y estudiados a lo largo del curso de Data Science.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chemeClr val="dk1"/>
              </a:solidFill>
              <a:highlight>
                <a:schemeClr val="lt1"/>
              </a:highlight>
              <a:latin typeface="DM Sans"/>
              <a:ea typeface="DM Sans"/>
              <a:cs typeface="DM Sans"/>
              <a:sym typeface="DM Sans"/>
            </a:endParaRPr>
          </a:p>
        </p:txBody>
      </p:sp>
      <p:pic>
        <p:nvPicPr>
          <p:cNvPr id="165" name="Google Shape;165;p32"/>
          <p:cNvPicPr preferRelativeResize="0"/>
          <p:nvPr/>
        </p:nvPicPr>
        <p:blipFill rotWithShape="1">
          <a:blip r:embed="rId3">
            <a:alphaModFix/>
          </a:blip>
          <a:srcRect b="0" l="0" r="0" t="0"/>
          <a:stretch/>
        </p:blipFill>
        <p:spPr>
          <a:xfrm>
            <a:off x="444625" y="2724150"/>
            <a:ext cx="8414099" cy="1662963"/>
          </a:xfrm>
          <a:prstGeom prst="rect">
            <a:avLst/>
          </a:prstGeom>
          <a:noFill/>
          <a:ln>
            <a:noFill/>
          </a:ln>
        </p:spPr>
      </p:pic>
      <p:pic>
        <p:nvPicPr>
          <p:cNvPr id="166" name="Google Shape;166;p32"/>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
        <p:nvSpPr>
          <p:cNvPr id="177" name="Google Shape;177;p3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9" name="Google Shape;179;p34"/>
          <p:cNvSpPr txBox="1"/>
          <p:nvPr/>
        </p:nvSpPr>
        <p:spPr>
          <a:xfrm>
            <a:off x="561900" y="1465900"/>
            <a:ext cx="4924500" cy="16392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just">
              <a:lnSpc>
                <a:spcPct val="150000"/>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Para cada Id en el conjunto de prueba, se debe predecir el valor de la variable “</a:t>
            </a:r>
            <a:r>
              <a:rPr b="1" lang="es" sz="1350">
                <a:solidFill>
                  <a:srgbClr val="1E1E1E"/>
                </a:solidFill>
                <a:highlight>
                  <a:schemeClr val="lt1"/>
                </a:highlight>
                <a:latin typeface="DM Sans"/>
                <a:ea typeface="DM Sans"/>
                <a:cs typeface="DM Sans"/>
                <a:sym typeface="DM Sans"/>
              </a:rPr>
              <a:t>SalePrice</a:t>
            </a:r>
            <a:r>
              <a:rPr lang="es" sz="1350">
                <a:solidFill>
                  <a:srgbClr val="1E1E1E"/>
                </a:solidFill>
                <a:highlight>
                  <a:schemeClr val="lt1"/>
                </a:highlight>
                <a:latin typeface="DM Sans"/>
                <a:ea typeface="DM Sans"/>
                <a:cs typeface="DM Sans"/>
                <a:sym typeface="DM Sans"/>
              </a:rPr>
              <a:t>”. La métrica que se utilizará para evaluar la performance del modelo deberá ser el </a:t>
            </a:r>
            <a:r>
              <a:rPr b="1" lang="es" sz="1350">
                <a:solidFill>
                  <a:srgbClr val="1E1E1E"/>
                </a:solidFill>
                <a:highlight>
                  <a:schemeClr val="lt1"/>
                </a:highlight>
                <a:latin typeface="DM Sans"/>
                <a:ea typeface="DM Sans"/>
                <a:cs typeface="DM Sans"/>
                <a:sym typeface="DM Sans"/>
              </a:rPr>
              <a:t>RMSE </a:t>
            </a:r>
            <a:r>
              <a:rPr lang="es" sz="1350">
                <a:solidFill>
                  <a:srgbClr val="1E1E1E"/>
                </a:solidFill>
                <a:highlight>
                  <a:schemeClr val="lt1"/>
                </a:highlight>
                <a:latin typeface="DM Sans"/>
                <a:ea typeface="DM Sans"/>
                <a:cs typeface="DM Sans"/>
                <a:sym typeface="DM Sans"/>
              </a:rPr>
              <a:t>(Root-Mean-Squared-Error (RMSE). </a:t>
            </a:r>
            <a:endParaRPr sz="1350">
              <a:solidFill>
                <a:schemeClr val="dk1"/>
              </a:solidFill>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chemeClr val="dk1"/>
              </a:solidFill>
              <a:highlight>
                <a:schemeClr val="lt1"/>
              </a:highlight>
              <a:latin typeface="DM Sans"/>
              <a:ea typeface="DM Sans"/>
              <a:cs typeface="DM Sans"/>
              <a:sym typeface="DM Sans"/>
            </a:endParaRPr>
          </a:p>
        </p:txBody>
      </p:sp>
      <p:pic>
        <p:nvPicPr>
          <p:cNvPr id="180" name="Google Shape;180;p34"/>
          <p:cNvPicPr preferRelativeResize="0"/>
          <p:nvPr/>
        </p:nvPicPr>
        <p:blipFill>
          <a:blip r:embed="rId3">
            <a:alphaModFix/>
          </a:blip>
          <a:stretch>
            <a:fillRect/>
          </a:stretch>
        </p:blipFill>
        <p:spPr>
          <a:xfrm>
            <a:off x="5614313" y="1251075"/>
            <a:ext cx="2872275" cy="2872275"/>
          </a:xfrm>
          <a:prstGeom prst="rect">
            <a:avLst/>
          </a:prstGeom>
          <a:noFill/>
          <a:ln>
            <a:noFill/>
          </a:ln>
        </p:spPr>
      </p:pic>
      <p:pic>
        <p:nvPicPr>
          <p:cNvPr id="181" name="Google Shape;181;p34"/>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Objetivo</a:t>
            </a:r>
            <a:endParaRPr b="1" i="0" sz="4000" u="none" cap="none" strike="noStrike">
              <a:solidFill>
                <a:schemeClr val="dk1"/>
              </a:solidFill>
              <a:latin typeface="DM Sans"/>
              <a:ea typeface="DM Sans"/>
              <a:cs typeface="DM Sans"/>
              <a:sym typeface="DM Sans"/>
            </a:endParaRPr>
          </a:p>
        </p:txBody>
      </p:sp>
      <p:sp>
        <p:nvSpPr>
          <p:cNvPr id="187" name="Google Shape;187;p35"/>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35"/>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9" name="Google Shape;189;p35"/>
          <p:cNvSpPr txBox="1"/>
          <p:nvPr/>
        </p:nvSpPr>
        <p:spPr>
          <a:xfrm>
            <a:off x="561900" y="1223763"/>
            <a:ext cx="4924500" cy="1728300"/>
          </a:xfrm>
          <a:prstGeom prst="rect">
            <a:avLst/>
          </a:prstGeom>
          <a:solidFill>
            <a:schemeClr val="lt1"/>
          </a:solidFill>
          <a:ln>
            <a:noFill/>
          </a:ln>
        </p:spPr>
        <p:txBody>
          <a:bodyPr anchorCtr="0" anchor="t" bIns="91425" lIns="91425" spcFirstLastPara="1" rIns="91425" wrap="square" tIns="91425">
            <a:spAutoFit/>
          </a:bodyPr>
          <a:lstStyle/>
          <a:p>
            <a:pPr indent="0" lvl="0" marL="0" marR="38100" rtl="0" algn="just">
              <a:lnSpc>
                <a:spcPct val="128571"/>
              </a:lnSpc>
              <a:spcBef>
                <a:spcPts val="0"/>
              </a:spcBef>
              <a:spcAft>
                <a:spcPts val="0"/>
              </a:spcAft>
              <a:buClr>
                <a:schemeClr val="dk1"/>
              </a:buClr>
              <a:buSzPts val="1100"/>
              <a:buFont typeface="Arial"/>
              <a:buNone/>
            </a:pPr>
            <a:r>
              <a:rPr lang="es" sz="1350">
                <a:solidFill>
                  <a:srgbClr val="1E1E1E"/>
                </a:solidFill>
                <a:highlight>
                  <a:schemeClr val="lt1"/>
                </a:highlight>
                <a:latin typeface="DM Sans"/>
                <a:ea typeface="DM Sans"/>
                <a:cs typeface="DM Sans"/>
                <a:sym typeface="DM Sans"/>
              </a:rPr>
              <a:t>Como parte del desafío propuesto, se busca que los estudiantes puedan generar un archivo llamado: “</a:t>
            </a:r>
            <a:r>
              <a:rPr b="1" lang="es" sz="1350">
                <a:solidFill>
                  <a:srgbClr val="1E1E1E"/>
                </a:solidFill>
                <a:highlight>
                  <a:schemeClr val="lt1"/>
                </a:highlight>
                <a:latin typeface="DM Sans"/>
                <a:ea typeface="DM Sans"/>
                <a:cs typeface="DM Sans"/>
                <a:sym typeface="DM Sans"/>
              </a:rPr>
              <a:t>predicción_inmueble.csv</a:t>
            </a:r>
            <a:r>
              <a:rPr lang="es" sz="1350">
                <a:solidFill>
                  <a:srgbClr val="1E1E1E"/>
                </a:solidFill>
                <a:highlight>
                  <a:schemeClr val="lt1"/>
                </a:highlight>
                <a:latin typeface="DM Sans"/>
                <a:ea typeface="DM Sans"/>
                <a:cs typeface="DM Sans"/>
                <a:sym typeface="DM Sans"/>
              </a:rPr>
              <a:t>”, el cual deberá contener para cada “Id” de registro su correspondiente predicción. En base a la siguiente estructura: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rgbClr val="1E1E1E"/>
              </a:solidFill>
              <a:highlight>
                <a:schemeClr val="lt1"/>
              </a:highlight>
              <a:latin typeface="DM Sans"/>
              <a:ea typeface="DM Sans"/>
              <a:cs typeface="DM Sans"/>
              <a:sym typeface="DM Sans"/>
            </a:endParaRPr>
          </a:p>
        </p:txBody>
      </p:sp>
      <p:pic>
        <p:nvPicPr>
          <p:cNvPr id="190" name="Google Shape;190;p35"/>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191" name="Google Shape;191;p35"/>
          <p:cNvPicPr preferRelativeResize="0"/>
          <p:nvPr/>
        </p:nvPicPr>
        <p:blipFill rotWithShape="1">
          <a:blip r:embed="rId4">
            <a:alphaModFix/>
          </a:blip>
          <a:srcRect b="0" l="0" r="0" t="0"/>
          <a:stretch/>
        </p:blipFill>
        <p:spPr>
          <a:xfrm>
            <a:off x="5817080" y="1627028"/>
            <a:ext cx="2365629" cy="16738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Descripción de datos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Descripción de datos</a:t>
            </a:r>
            <a:endParaRPr b="1" i="0" sz="4000" u="none" cap="none" strike="noStrike">
              <a:solidFill>
                <a:schemeClr val="dk1"/>
              </a:solidFill>
              <a:latin typeface="DM Sans"/>
              <a:ea typeface="DM Sans"/>
              <a:cs typeface="DM Sans"/>
              <a:sym typeface="DM Sans"/>
            </a:endParaRPr>
          </a:p>
        </p:txBody>
      </p:sp>
      <p:sp>
        <p:nvSpPr>
          <p:cNvPr id="202" name="Google Shape;202;p37"/>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p37"/>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4" name="Google Shape;204;p37"/>
          <p:cNvSpPr txBox="1"/>
          <p:nvPr/>
        </p:nvSpPr>
        <p:spPr>
          <a:xfrm>
            <a:off x="561900" y="1396038"/>
            <a:ext cx="4924500" cy="2841600"/>
          </a:xfrm>
          <a:prstGeom prst="rect">
            <a:avLst/>
          </a:prstGeom>
          <a:solidFill>
            <a:schemeClr val="lt1"/>
          </a:solidFill>
          <a:ln>
            <a:noFill/>
          </a:ln>
        </p:spPr>
        <p:txBody>
          <a:bodyPr anchorCtr="0" anchor="t" bIns="91425" lIns="91425" spcFirstLastPara="1" rIns="91425" wrap="square" tIns="91425">
            <a:spAutoFit/>
          </a:bodyPr>
          <a:lstStyle/>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train.csv:</a:t>
            </a:r>
            <a:r>
              <a:rPr lang="es" sz="1350">
                <a:solidFill>
                  <a:srgbClr val="1E1E1E"/>
                </a:solidFill>
                <a:highlight>
                  <a:schemeClr val="lt1"/>
                </a:highlight>
                <a:latin typeface="DM Sans"/>
                <a:ea typeface="DM Sans"/>
                <a:cs typeface="DM Sans"/>
                <a:sym typeface="DM Sans"/>
              </a:rPr>
              <a:t> Dataset de Train.</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test.csv:</a:t>
            </a:r>
            <a:r>
              <a:rPr lang="es" sz="1350">
                <a:solidFill>
                  <a:srgbClr val="1E1E1E"/>
                </a:solidFill>
                <a:highlight>
                  <a:schemeClr val="lt1"/>
                </a:highlight>
                <a:latin typeface="DM Sans"/>
                <a:ea typeface="DM Sans"/>
                <a:cs typeface="DM Sans"/>
                <a:sym typeface="DM Sans"/>
              </a:rPr>
              <a:t> Dataset de Test.</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data_description.txt:</a:t>
            </a:r>
            <a:r>
              <a:rPr lang="es" sz="1350">
                <a:solidFill>
                  <a:srgbClr val="1E1E1E"/>
                </a:solidFill>
                <a:highlight>
                  <a:schemeClr val="lt1"/>
                </a:highlight>
                <a:latin typeface="DM Sans"/>
                <a:ea typeface="DM Sans"/>
                <a:cs typeface="DM Sans"/>
                <a:sym typeface="DM Sans"/>
              </a:rPr>
              <a:t> Descripción completa de cada columna del dataset.</a:t>
            </a:r>
            <a:endParaRPr sz="1350">
              <a:solidFill>
                <a:schemeClr val="dk1"/>
              </a:solidFill>
              <a:latin typeface="DM Sans"/>
              <a:ea typeface="DM Sans"/>
              <a:cs typeface="DM Sans"/>
              <a:sym typeface="DM Sans"/>
            </a:endParaRPr>
          </a:p>
          <a:p>
            <a:pPr indent="-314325" lvl="0" marL="342900" rtl="0" algn="just">
              <a:lnSpc>
                <a:spcPct val="150000"/>
              </a:lnSpc>
              <a:spcBef>
                <a:spcPts val="0"/>
              </a:spcBef>
              <a:spcAft>
                <a:spcPts val="0"/>
              </a:spcAft>
              <a:buClr>
                <a:srgbClr val="EA90FF"/>
              </a:buClr>
              <a:buSzPts val="1350"/>
              <a:buChar char="✔"/>
            </a:pPr>
            <a:r>
              <a:rPr b="1" lang="es" sz="1350">
                <a:solidFill>
                  <a:srgbClr val="1E1E1E"/>
                </a:solidFill>
                <a:highlight>
                  <a:schemeClr val="lt1"/>
                </a:highlight>
                <a:latin typeface="DM Sans"/>
                <a:ea typeface="DM Sans"/>
                <a:cs typeface="DM Sans"/>
                <a:sym typeface="DM Sans"/>
              </a:rPr>
              <a:t>ejemplo_output.csv:</a:t>
            </a:r>
            <a:r>
              <a:rPr lang="es" sz="1350">
                <a:solidFill>
                  <a:srgbClr val="1E1E1E"/>
                </a:solidFill>
                <a:highlight>
                  <a:schemeClr val="lt1"/>
                </a:highlight>
                <a:latin typeface="DM Sans"/>
                <a:ea typeface="DM Sans"/>
                <a:cs typeface="DM Sans"/>
                <a:sym typeface="DM Sans"/>
              </a:rPr>
              <a:t> Dataset de referencia de la salida que se pretende generar como resultado de la aplicación del modelo de regresión.</a:t>
            </a:r>
            <a:endParaRPr sz="1350">
              <a:solidFill>
                <a:schemeClr val="dk1"/>
              </a:solidFill>
              <a:latin typeface="DM Sans"/>
              <a:ea typeface="DM Sans"/>
              <a:cs typeface="DM Sans"/>
              <a:sym typeface="DM Sans"/>
            </a:endParaRPr>
          </a:p>
          <a:p>
            <a:pPr indent="0" lvl="0" marL="0" marR="38100" rtl="0" algn="just">
              <a:lnSpc>
                <a:spcPct val="128571"/>
              </a:lnSpc>
              <a:spcBef>
                <a:spcPts val="0"/>
              </a:spcBef>
              <a:spcAft>
                <a:spcPts val="0"/>
              </a:spcAft>
              <a:buNone/>
            </a:pPr>
            <a:r>
              <a:t/>
            </a:r>
            <a:endParaRPr sz="1350">
              <a:solidFill>
                <a:srgbClr val="1E1E1E"/>
              </a:solidFill>
              <a:highlight>
                <a:schemeClr val="lt1"/>
              </a:highlight>
              <a:latin typeface="DM Sans"/>
              <a:ea typeface="DM Sans"/>
              <a:cs typeface="DM Sans"/>
              <a:sym typeface="DM Sans"/>
            </a:endParaRPr>
          </a:p>
          <a:p>
            <a:pPr indent="0" lvl="0" marL="0" rtl="0" algn="l">
              <a:lnSpc>
                <a:spcPct val="150000"/>
              </a:lnSpc>
              <a:spcBef>
                <a:spcPts val="0"/>
              </a:spcBef>
              <a:spcAft>
                <a:spcPts val="1000"/>
              </a:spcAft>
              <a:buNone/>
            </a:pPr>
            <a:r>
              <a:t/>
            </a:r>
            <a:endParaRPr sz="1350">
              <a:solidFill>
                <a:srgbClr val="1E1E1E"/>
              </a:solidFill>
              <a:highlight>
                <a:schemeClr val="lt1"/>
              </a:highlight>
              <a:latin typeface="DM Sans"/>
              <a:ea typeface="DM Sans"/>
              <a:cs typeface="DM Sans"/>
              <a:sym typeface="DM Sans"/>
            </a:endParaRPr>
          </a:p>
        </p:txBody>
      </p:sp>
      <p:pic>
        <p:nvPicPr>
          <p:cNvPr id="205" name="Google Shape;205;p37"/>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206" name="Google Shape;206;p37"/>
          <p:cNvPicPr preferRelativeResize="0"/>
          <p:nvPr/>
        </p:nvPicPr>
        <p:blipFill>
          <a:blip r:embed="rId4">
            <a:alphaModFix/>
          </a:blip>
          <a:stretch>
            <a:fillRect/>
          </a:stretch>
        </p:blipFill>
        <p:spPr>
          <a:xfrm>
            <a:off x="5614313" y="1261900"/>
            <a:ext cx="2872275" cy="2872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grpSp>
        <p:nvGrpSpPr>
          <p:cNvPr id="211" name="Google Shape;211;p38"/>
          <p:cNvGrpSpPr/>
          <p:nvPr/>
        </p:nvGrpSpPr>
        <p:grpSpPr>
          <a:xfrm>
            <a:off x="4202556" y="994173"/>
            <a:ext cx="738900" cy="738900"/>
            <a:chOff x="974706" y="2467173"/>
            <a:chExt cx="738900" cy="738900"/>
          </a:xfrm>
        </p:grpSpPr>
        <p:sp>
          <p:nvSpPr>
            <p:cNvPr id="212" name="Google Shape;212;p3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p38"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14" name="Google Shape;214;p38"/>
          <p:cNvSpPr txBox="1"/>
          <p:nvPr/>
        </p:nvSpPr>
        <p:spPr>
          <a:xfrm>
            <a:off x="450150" y="1733075"/>
            <a:ext cx="8243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precios de inmuebles</a:t>
            </a:r>
            <a:endParaRPr b="1" i="0" sz="4000" u="none" cap="none" strike="noStrike">
              <a:solidFill>
                <a:schemeClr val="dk1"/>
              </a:solidFill>
              <a:highlight>
                <a:srgbClr val="EAFF6A"/>
              </a:highlight>
              <a:latin typeface="DM Sans"/>
              <a:ea typeface="DM Sans"/>
              <a:cs typeface="DM Sans"/>
              <a:sym typeface="DM Sans"/>
            </a:endParaRPr>
          </a:p>
        </p:txBody>
      </p:sp>
      <p:sp>
        <p:nvSpPr>
          <p:cNvPr id="215" name="Google Shape;215;p3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80</a:t>
            </a:r>
            <a:r>
              <a:rPr b="1" lang="es" sz="2000">
                <a:solidFill>
                  <a:srgbClr val="83AEFB"/>
                </a:solidFill>
                <a:latin typeface="DM Sans"/>
                <a:ea typeface="DM Sans"/>
                <a:cs typeface="DM Sans"/>
                <a:sym typeface="DM Sans"/>
              </a:rPr>
              <a:t>-90 mins</a:t>
            </a:r>
            <a:endParaRPr b="1" i="0" sz="2000" u="none" cap="none" strike="noStrike">
              <a:solidFill>
                <a:srgbClr val="83AEFB"/>
              </a:solidFill>
              <a:latin typeface="DM Sans"/>
              <a:ea typeface="DM Sans"/>
              <a:cs typeface="DM Sans"/>
              <a:sym typeface="DM Sans"/>
            </a:endParaRPr>
          </a:p>
        </p:txBody>
      </p:sp>
      <p:sp>
        <p:nvSpPr>
          <p:cNvPr id="216" name="Google Shape;216;p38"/>
          <p:cNvSpPr txBox="1"/>
          <p:nvPr/>
        </p:nvSpPr>
        <p:spPr>
          <a:xfrm>
            <a:off x="801025" y="2947550"/>
            <a:ext cx="7556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2000">
                <a:solidFill>
                  <a:srgbClr val="999999"/>
                </a:solidFill>
                <a:latin typeface="DM Sans"/>
                <a:ea typeface="DM Sans"/>
                <a:cs typeface="DM Sans"/>
                <a:sym typeface="DM Sans"/>
              </a:rPr>
              <a:t>En esta oportunidad utilizaremos lo aprendido a lo largo del curso para resolver un problema de la vida real</a:t>
            </a:r>
            <a:endParaRPr b="0" i="0" sz="2000" u="none" cap="none" strike="noStrike">
              <a:solidFill>
                <a:srgbClr val="999999"/>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39"/>
          <p:cNvGrpSpPr/>
          <p:nvPr/>
        </p:nvGrpSpPr>
        <p:grpSpPr>
          <a:xfrm>
            <a:off x="457347" y="468298"/>
            <a:ext cx="431074" cy="431074"/>
            <a:chOff x="974706" y="2467173"/>
            <a:chExt cx="738900" cy="738900"/>
          </a:xfrm>
        </p:grpSpPr>
        <p:sp>
          <p:nvSpPr>
            <p:cNvPr id="222" name="Google Shape;222;p3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39"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24" name="Google Shape;224;p39"/>
          <p:cNvSpPr txBox="1"/>
          <p:nvPr/>
        </p:nvSpPr>
        <p:spPr>
          <a:xfrm>
            <a:off x="475200" y="831975"/>
            <a:ext cx="53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inmuebles</a:t>
            </a:r>
            <a:endParaRPr b="1" i="0" sz="4000" u="none" cap="none" strike="noStrike">
              <a:solidFill>
                <a:schemeClr val="dk1"/>
              </a:solidFill>
              <a:latin typeface="DM Sans"/>
              <a:ea typeface="DM Sans"/>
              <a:cs typeface="DM Sans"/>
              <a:sym typeface="DM Sans"/>
            </a:endParaRPr>
          </a:p>
        </p:txBody>
      </p:sp>
      <p:sp>
        <p:nvSpPr>
          <p:cNvPr id="225" name="Google Shape;225;p39"/>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 name="Google Shape;226;p3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27" name="Google Shape;227;p39"/>
          <p:cNvSpPr txBox="1"/>
          <p:nvPr/>
        </p:nvSpPr>
        <p:spPr>
          <a:xfrm>
            <a:off x="523950" y="2062350"/>
            <a:ext cx="5247600" cy="221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 sz="1350">
                <a:latin typeface="DM Sans"/>
                <a:ea typeface="DM Sans"/>
                <a:cs typeface="DM Sans"/>
                <a:sym typeface="DM Sans"/>
              </a:rPr>
              <a:t>Nos reuniremos en breakout rooms y formaremos grupos, con orientaciones del profesor(a) y tutores(as) realizaremos lo siguiente:</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1)</a:t>
            </a:r>
            <a:r>
              <a:rPr lang="es" sz="1350">
                <a:latin typeface="DM Sans"/>
                <a:ea typeface="DM Sans"/>
                <a:cs typeface="DM Sans"/>
                <a:sym typeface="DM Sans"/>
              </a:rPr>
              <a:t> Realizar la lectura de datos de los archivos propuestos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2)</a:t>
            </a:r>
            <a:r>
              <a:rPr lang="es" sz="1350">
                <a:latin typeface="DM Sans"/>
                <a:ea typeface="DM Sans"/>
                <a:cs typeface="DM Sans"/>
                <a:sym typeface="DM Sans"/>
              </a:rPr>
              <a:t> Llevar a cabo un análisis exploratorio de datos (EDA) con su correspondiente interpretación</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3)</a:t>
            </a:r>
            <a:r>
              <a:rPr lang="es" sz="1350">
                <a:latin typeface="DM Sans"/>
                <a:ea typeface="DM Sans"/>
                <a:cs typeface="DM Sans"/>
                <a:sym typeface="DM Sans"/>
              </a:rPr>
              <a:t> En caso de ser necesario desarrollar el proceso de Data Wrangling</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28" name="Google Shape;228;p3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229" name="Google Shape;229;p39"/>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pSp>
        <p:nvGrpSpPr>
          <p:cNvPr id="234" name="Google Shape;234;p40"/>
          <p:cNvGrpSpPr/>
          <p:nvPr/>
        </p:nvGrpSpPr>
        <p:grpSpPr>
          <a:xfrm>
            <a:off x="457347" y="468298"/>
            <a:ext cx="431074" cy="431074"/>
            <a:chOff x="974706" y="2467173"/>
            <a:chExt cx="738900" cy="738900"/>
          </a:xfrm>
        </p:grpSpPr>
        <p:sp>
          <p:nvSpPr>
            <p:cNvPr id="235" name="Google Shape;235;p4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6" name="Google Shape;236;p40"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237" name="Google Shape;237;p40"/>
          <p:cNvSpPr txBox="1"/>
          <p:nvPr/>
        </p:nvSpPr>
        <p:spPr>
          <a:xfrm>
            <a:off x="475200" y="831975"/>
            <a:ext cx="5345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Predicción de inmuebles</a:t>
            </a:r>
            <a:endParaRPr b="1" i="0" sz="4000" u="none" cap="none" strike="noStrike">
              <a:solidFill>
                <a:schemeClr val="dk1"/>
              </a:solidFill>
              <a:latin typeface="DM Sans"/>
              <a:ea typeface="DM Sans"/>
              <a:cs typeface="DM Sans"/>
              <a:sym typeface="DM Sans"/>
            </a:endParaRPr>
          </a:p>
        </p:txBody>
      </p:sp>
      <p:sp>
        <p:nvSpPr>
          <p:cNvPr id="238" name="Google Shape;238;p40"/>
          <p:cNvSpPr/>
          <p:nvPr/>
        </p:nvSpPr>
        <p:spPr>
          <a:xfrm>
            <a:off x="5846649" y="38"/>
            <a:ext cx="3297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4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40" name="Google Shape;240;p40"/>
          <p:cNvSpPr txBox="1"/>
          <p:nvPr/>
        </p:nvSpPr>
        <p:spPr>
          <a:xfrm>
            <a:off x="523950" y="2095900"/>
            <a:ext cx="5247600" cy="206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s" sz="1350">
                <a:latin typeface="DM Sans"/>
                <a:ea typeface="DM Sans"/>
                <a:cs typeface="DM Sans"/>
                <a:sym typeface="DM Sans"/>
              </a:rPr>
              <a:t>4</a:t>
            </a:r>
            <a:r>
              <a:rPr b="1" lang="es" sz="1350">
                <a:latin typeface="DM Sans"/>
                <a:ea typeface="DM Sans"/>
                <a:cs typeface="DM Sans"/>
                <a:sym typeface="DM Sans"/>
              </a:rPr>
              <a:t>) </a:t>
            </a:r>
            <a:r>
              <a:rPr lang="es" sz="1350">
                <a:latin typeface="DM Sans"/>
                <a:ea typeface="DM Sans"/>
                <a:cs typeface="DM Sans"/>
                <a:sym typeface="DM Sans"/>
              </a:rPr>
              <a:t>Desarrollar al menos 3 algoritmos de regresión para resolver el desafío</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5)</a:t>
            </a:r>
            <a:r>
              <a:rPr lang="es" sz="1350">
                <a:latin typeface="DM Sans"/>
                <a:ea typeface="DM Sans"/>
                <a:cs typeface="DM Sans"/>
                <a:sym typeface="DM Sans"/>
              </a:rPr>
              <a:t> Calcular </a:t>
            </a:r>
            <a:r>
              <a:rPr lang="es" sz="1350">
                <a:latin typeface="DM Sans"/>
                <a:ea typeface="DM Sans"/>
                <a:cs typeface="DM Sans"/>
                <a:sym typeface="DM Sans"/>
              </a:rPr>
              <a:t>métricas</a:t>
            </a:r>
            <a:r>
              <a:rPr lang="es" sz="1350">
                <a:latin typeface="DM Sans"/>
                <a:ea typeface="DM Sans"/>
                <a:cs typeface="DM Sans"/>
                <a:sym typeface="DM Sans"/>
              </a:rPr>
              <a:t> como RMSE, R2, MAE para cada modelo</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6)</a:t>
            </a:r>
            <a:r>
              <a:rPr lang="es" sz="1350">
                <a:latin typeface="DM Sans"/>
                <a:ea typeface="DM Sans"/>
                <a:cs typeface="DM Sans"/>
                <a:sym typeface="DM Sans"/>
              </a:rPr>
              <a:t> Implementar algún </a:t>
            </a:r>
            <a:r>
              <a:rPr lang="es" sz="1350">
                <a:latin typeface="DM Sans"/>
                <a:ea typeface="DM Sans"/>
                <a:cs typeface="DM Sans"/>
                <a:sym typeface="DM Sans"/>
              </a:rPr>
              <a:t>método</a:t>
            </a:r>
            <a:r>
              <a:rPr lang="es" sz="1350">
                <a:latin typeface="DM Sans"/>
                <a:ea typeface="DM Sans"/>
                <a:cs typeface="DM Sans"/>
                <a:sym typeface="DM Sans"/>
              </a:rPr>
              <a:t> de optimización de hiperparametros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7)</a:t>
            </a:r>
            <a:r>
              <a:rPr lang="es" sz="1350">
                <a:latin typeface="DM Sans"/>
                <a:ea typeface="DM Sans"/>
                <a:cs typeface="DM Sans"/>
                <a:sym typeface="DM Sans"/>
              </a:rPr>
              <a:t> Comparar distintos modelos creados</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8) </a:t>
            </a:r>
            <a:r>
              <a:rPr lang="es" sz="1350">
                <a:latin typeface="DM Sans"/>
                <a:ea typeface="DM Sans"/>
                <a:cs typeface="DM Sans"/>
                <a:sym typeface="DM Sans"/>
              </a:rPr>
              <a:t>Seleccionar el mejor modelo justificando la decisión</a:t>
            </a:r>
            <a:endParaRPr sz="1350">
              <a:latin typeface="DM Sans"/>
              <a:ea typeface="DM Sans"/>
              <a:cs typeface="DM Sans"/>
              <a:sym typeface="DM Sans"/>
            </a:endParaRPr>
          </a:p>
          <a:p>
            <a:pPr indent="0" lvl="0" marL="0" marR="0" rtl="0" algn="l">
              <a:lnSpc>
                <a:spcPct val="115000"/>
              </a:lnSpc>
              <a:spcBef>
                <a:spcPts val="0"/>
              </a:spcBef>
              <a:spcAft>
                <a:spcPts val="0"/>
              </a:spcAft>
              <a:buNone/>
            </a:pPr>
            <a:r>
              <a:rPr b="1" lang="es" sz="1350">
                <a:latin typeface="DM Sans"/>
                <a:ea typeface="DM Sans"/>
                <a:cs typeface="DM Sans"/>
                <a:sym typeface="DM Sans"/>
              </a:rPr>
              <a:t>9)</a:t>
            </a:r>
            <a:r>
              <a:rPr lang="es" sz="1350">
                <a:latin typeface="DM Sans"/>
                <a:ea typeface="DM Sans"/>
                <a:cs typeface="DM Sans"/>
                <a:sym typeface="DM Sans"/>
              </a:rPr>
              <a:t> Debatir colaborativamente en el proceso</a:t>
            </a:r>
            <a:endParaRPr sz="1350">
              <a:latin typeface="DM Sans"/>
              <a:ea typeface="DM Sans"/>
              <a:cs typeface="DM Sans"/>
              <a:sym typeface="DM Sans"/>
            </a:endParaRPr>
          </a:p>
        </p:txBody>
      </p:sp>
      <p:sp>
        <p:nvSpPr>
          <p:cNvPr id="241" name="Google Shape;241;p4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pic>
        <p:nvPicPr>
          <p:cNvPr id="242" name="Google Shape;242;p40"/>
          <p:cNvPicPr preferRelativeResize="0"/>
          <p:nvPr/>
        </p:nvPicPr>
        <p:blipFill>
          <a:blip r:embed="rId5">
            <a:alphaModFix/>
          </a:blip>
          <a:stretch>
            <a:fillRect/>
          </a:stretch>
        </p:blipFill>
        <p:spPr>
          <a:xfrm>
            <a:off x="5846650" y="750475"/>
            <a:ext cx="3297300" cy="3522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1"/>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248" name="Google Shape;248;p41"/>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4"/>
          <p:cNvSpPr txBox="1"/>
          <p:nvPr/>
        </p:nvSpPr>
        <p:spPr>
          <a:xfrm>
            <a:off x="875600" y="2272525"/>
            <a:ext cx="7566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Datathon</a:t>
            </a:r>
            <a:endParaRPr b="1" i="0" sz="4000" u="none" cap="none" strike="noStrike">
              <a:solidFill>
                <a:srgbClr val="EAFF6A"/>
              </a:solidFill>
              <a:latin typeface="DM Sans"/>
              <a:ea typeface="DM Sans"/>
              <a:cs typeface="DM Sans"/>
              <a:sym typeface="DM Sans"/>
            </a:endParaRPr>
          </a:p>
        </p:txBody>
      </p:sp>
      <p:sp>
        <p:nvSpPr>
          <p:cNvPr id="83" name="Google Shape;83;p2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a:t>
            </a:r>
            <a:r>
              <a:rPr b="1" lang="es" sz="1800">
                <a:solidFill>
                  <a:schemeClr val="lt1"/>
                </a:solidFill>
                <a:latin typeface="DM Sans"/>
                <a:ea typeface="DM Sans"/>
                <a:cs typeface="DM Sans"/>
                <a:sym typeface="DM Sans"/>
              </a:rPr>
              <a:t>55</a:t>
            </a:r>
            <a:r>
              <a:rPr b="1" i="0" lang="es" sz="1800" u="none" cap="none" strike="noStrike">
                <a:solidFill>
                  <a:schemeClr val="lt1"/>
                </a:solidFill>
                <a:latin typeface="DM Sans"/>
                <a:ea typeface="DM Sans"/>
                <a:cs typeface="DM Sans"/>
                <a:sym typeface="DM Sans"/>
              </a:rPr>
              <a:t>.</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DATA SCIENCE</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90FF"/>
                </a:solidFill>
                <a:latin typeface="DM Sans"/>
                <a:ea typeface="DM Sans"/>
                <a:cs typeface="DM Sans"/>
                <a:sym typeface="DM Sans"/>
              </a:rPr>
              <a:t>Proyecto final</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259" name="Google Shape;259;p43"/>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0" name="Google Shape;260;p43"/>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61" name="Google Shape;261;p43"/>
          <p:cNvSpPr txBox="1"/>
          <p:nvPr/>
        </p:nvSpPr>
        <p:spPr>
          <a:xfrm>
            <a:off x="561900" y="1470575"/>
            <a:ext cx="4924500" cy="1826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Proyecto Final se construye a partir de los </a:t>
            </a:r>
            <a:r>
              <a:rPr b="1" lang="es" sz="1350">
                <a:solidFill>
                  <a:schemeClr val="dk1"/>
                </a:solidFill>
                <a:latin typeface="DM Sans"/>
                <a:ea typeface="DM Sans"/>
                <a:cs typeface="DM Sans"/>
                <a:sym typeface="DM Sans"/>
              </a:rPr>
              <a:t>desafíos</a:t>
            </a:r>
            <a:r>
              <a:rPr lang="es" sz="1350">
                <a:solidFill>
                  <a:schemeClr val="dk1"/>
                </a:solidFill>
                <a:latin typeface="DM Sans"/>
                <a:ea typeface="DM Sans"/>
                <a:cs typeface="DM Sans"/>
                <a:sym typeface="DM Sans"/>
              </a:rPr>
              <a:t> que se realizan clase a clase. Se va creando a medida que el estudiante sube los desafíos entregables a nuestra plataforma y recibe la respectiva retroalimentación.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El objetivo es que con el trabajo en duplas pueda utilizar su Proyecto Final como parte de su portafolio personal.</a:t>
            </a:r>
            <a:endParaRPr sz="1350">
              <a:solidFill>
                <a:schemeClr val="dk1"/>
              </a:solidFill>
              <a:highlight>
                <a:schemeClr val="lt1"/>
              </a:highlight>
              <a:latin typeface="DM Sans"/>
              <a:ea typeface="DM Sans"/>
              <a:cs typeface="DM Sans"/>
              <a:sym typeface="DM Sans"/>
            </a:endParaRPr>
          </a:p>
        </p:txBody>
      </p:sp>
      <p:pic>
        <p:nvPicPr>
          <p:cNvPr id="262" name="Google Shape;262;p43"/>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263" name="Google Shape;263;p43"/>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Proyecto final</a:t>
            </a:r>
            <a:endParaRPr b="1" i="0" sz="4000" u="none" cap="none" strike="noStrike">
              <a:solidFill>
                <a:schemeClr val="dk1"/>
              </a:solidFill>
              <a:latin typeface="DM Sans"/>
              <a:ea typeface="DM Sans"/>
              <a:cs typeface="DM Sans"/>
              <a:sym typeface="DM Sans"/>
            </a:endParaRPr>
          </a:p>
        </p:txBody>
      </p:sp>
      <p:sp>
        <p:nvSpPr>
          <p:cNvPr id="269" name="Google Shape;269;p44"/>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0" name="Google Shape;270;p44"/>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1" name="Google Shape;271;p44"/>
          <p:cNvSpPr txBox="1"/>
          <p:nvPr/>
        </p:nvSpPr>
        <p:spPr>
          <a:xfrm>
            <a:off x="561900" y="1566225"/>
            <a:ext cx="4924500" cy="870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solidFill>
                  <a:schemeClr val="dk1"/>
                </a:solidFill>
                <a:latin typeface="DM Sans"/>
                <a:ea typeface="DM Sans"/>
                <a:cs typeface="DM Sans"/>
                <a:sym typeface="DM Sans"/>
              </a:rPr>
              <a:t>Contarás con 20 días, una vez finalizado tu curso, para entregar tu </a:t>
            </a:r>
            <a:r>
              <a:rPr b="1" lang="es" sz="1350">
                <a:solidFill>
                  <a:schemeClr val="dk1"/>
                </a:solidFill>
                <a:latin typeface="DM Sans"/>
                <a:ea typeface="DM Sans"/>
                <a:cs typeface="DM Sans"/>
                <a:sym typeface="DM Sans"/>
              </a:rPr>
              <a:t>Proyecto Final </a:t>
            </a:r>
            <a:r>
              <a:rPr lang="es" sz="1350">
                <a:solidFill>
                  <a:schemeClr val="dk1"/>
                </a:solidFill>
                <a:latin typeface="DM Sans"/>
                <a:ea typeface="DM Sans"/>
                <a:cs typeface="DM Sans"/>
                <a:sym typeface="DM Sans"/>
              </a:rPr>
              <a:t>en la plataforma.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s" sz="1350">
                <a:solidFill>
                  <a:schemeClr val="dk1"/>
                </a:solidFill>
                <a:highlight>
                  <a:srgbClr val="EAFF6A"/>
                </a:highlight>
                <a:latin typeface="DM Sans"/>
                <a:ea typeface="DM Sans"/>
                <a:cs typeface="DM Sans"/>
                <a:sym typeface="DM Sans"/>
              </a:rPr>
              <a:t>¡Atento/a!</a:t>
            </a:r>
            <a:r>
              <a:rPr lang="es" sz="1350">
                <a:solidFill>
                  <a:schemeClr val="dk1"/>
                </a:solidFill>
                <a:latin typeface="DM Sans"/>
                <a:ea typeface="DM Sans"/>
                <a:cs typeface="DM Sans"/>
                <a:sym typeface="DM Sans"/>
              </a:rPr>
              <a:t>  Pasados esos días el botón se inhabilitará. </a:t>
            </a:r>
            <a:endParaRPr sz="1350">
              <a:solidFill>
                <a:schemeClr val="dk1"/>
              </a:solidFill>
              <a:latin typeface="DM Sans"/>
              <a:ea typeface="DM Sans"/>
              <a:cs typeface="DM Sans"/>
              <a:sym typeface="DM Sans"/>
            </a:endParaRPr>
          </a:p>
        </p:txBody>
      </p:sp>
      <p:pic>
        <p:nvPicPr>
          <p:cNvPr id="272" name="Google Shape;272;p44"/>
          <p:cNvPicPr preferRelativeResize="0"/>
          <p:nvPr/>
        </p:nvPicPr>
        <p:blipFill>
          <a:blip r:embed="rId3">
            <a:alphaModFix/>
          </a:blip>
          <a:stretch>
            <a:fillRect/>
          </a:stretch>
        </p:blipFill>
        <p:spPr>
          <a:xfrm>
            <a:off x="5486400" y="1170375"/>
            <a:ext cx="2872275" cy="2872275"/>
          </a:xfrm>
          <a:prstGeom prst="rect">
            <a:avLst/>
          </a:prstGeom>
          <a:noFill/>
          <a:ln>
            <a:noFill/>
          </a:ln>
        </p:spPr>
      </p:pic>
      <p:pic>
        <p:nvPicPr>
          <p:cNvPr id="273" name="Google Shape;273;p44"/>
          <p:cNvPicPr preferRelativeResize="0"/>
          <p:nvPr/>
        </p:nvPicPr>
        <p:blipFill>
          <a:blip r:embed="rId4">
            <a:alphaModFix/>
          </a:blip>
          <a:stretch>
            <a:fillRect/>
          </a:stretch>
        </p:blipFill>
        <p:spPr>
          <a:xfrm>
            <a:off x="7843798" y="468000"/>
            <a:ext cx="706200" cy="709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45"/>
          <p:cNvGrpSpPr/>
          <p:nvPr/>
        </p:nvGrpSpPr>
        <p:grpSpPr>
          <a:xfrm>
            <a:off x="4202551" y="905623"/>
            <a:ext cx="738900" cy="738900"/>
            <a:chOff x="7208351" y="2467173"/>
            <a:chExt cx="738900" cy="738900"/>
          </a:xfrm>
        </p:grpSpPr>
        <p:sp>
          <p:nvSpPr>
            <p:cNvPr id="279" name="Google Shape;279;p4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45"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281" name="Google Shape;281;p45"/>
          <p:cNvSpPr txBox="1"/>
          <p:nvPr/>
        </p:nvSpPr>
        <p:spPr>
          <a:xfrm>
            <a:off x="471775" y="1648200"/>
            <a:ext cx="8008500" cy="12375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3800">
                <a:solidFill>
                  <a:schemeClr val="dk1"/>
                </a:solidFill>
                <a:latin typeface="DM Sans"/>
                <a:ea typeface="DM Sans"/>
                <a:cs typeface="DM Sans"/>
                <a:sym typeface="DM Sans"/>
              </a:rPr>
              <a:t>Entrenamiento y optimización de Modelos de Machine Learning</a:t>
            </a:r>
            <a:endParaRPr b="1" i="0" sz="3800" u="none" cap="none" strike="noStrike">
              <a:solidFill>
                <a:schemeClr val="dk1"/>
              </a:solidFill>
              <a:latin typeface="DM Sans"/>
              <a:ea typeface="DM Sans"/>
              <a:cs typeface="DM Sans"/>
              <a:sym typeface="DM Sans"/>
            </a:endParaRPr>
          </a:p>
        </p:txBody>
      </p:sp>
      <p:sp>
        <p:nvSpPr>
          <p:cNvPr id="282" name="Google Shape;282;p45"/>
          <p:cNvSpPr txBox="1"/>
          <p:nvPr/>
        </p:nvSpPr>
        <p:spPr>
          <a:xfrm>
            <a:off x="452550" y="2885700"/>
            <a:ext cx="8238900" cy="1169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s" sz="1600">
                <a:solidFill>
                  <a:srgbClr val="999999"/>
                </a:solidFill>
                <a:latin typeface="DM Sans"/>
                <a:ea typeface="DM Sans"/>
                <a:cs typeface="DM Sans"/>
                <a:sym typeface="DM Sans"/>
              </a:rPr>
              <a:t>Deberás entregar tu </a:t>
            </a:r>
            <a:r>
              <a:rPr b="1" lang="es" sz="1600">
                <a:solidFill>
                  <a:srgbClr val="999999"/>
                </a:solidFill>
                <a:latin typeface="DM Sans"/>
                <a:ea typeface="DM Sans"/>
                <a:cs typeface="DM Sans"/>
                <a:sym typeface="DM Sans"/>
              </a:rPr>
              <a:t>Proyecto Final. </a:t>
            </a:r>
            <a:r>
              <a:rPr lang="es" sz="1600">
                <a:solidFill>
                  <a:srgbClr val="999999"/>
                </a:solidFill>
                <a:latin typeface="DM Sans"/>
                <a:ea typeface="DM Sans"/>
                <a:cs typeface="DM Sans"/>
                <a:sym typeface="DM Sans"/>
              </a:rPr>
              <a:t>Entrenarás y optimizarás diversos modelos de machine learning para resolver una problemática específica, detectada en la instancia de entrega anterior. El objetivo es que puedan utilizar modelos de ML para resolver el problema de una industria o negocio</a:t>
            </a:r>
            <a:endParaRPr i="0" sz="1600" u="none" cap="none" strike="noStrike">
              <a:solidFill>
                <a:srgbClr val="9E9E9E"/>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46"/>
          <p:cNvGrpSpPr/>
          <p:nvPr/>
        </p:nvGrpSpPr>
        <p:grpSpPr>
          <a:xfrm>
            <a:off x="457359" y="468298"/>
            <a:ext cx="431074" cy="431074"/>
            <a:chOff x="7208351" y="2467173"/>
            <a:chExt cx="738900" cy="738900"/>
          </a:xfrm>
        </p:grpSpPr>
        <p:sp>
          <p:nvSpPr>
            <p:cNvPr id="288" name="Google Shape;288;p4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9" name="Google Shape;289;p46"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290" name="Google Shape;290;p46"/>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291" name="Google Shape;291;p46"/>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292" name="Google Shape;292;p4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293" name="Google Shape;293;p4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6"/>
          <p:cNvSpPr txBox="1"/>
          <p:nvPr/>
        </p:nvSpPr>
        <p:spPr>
          <a:xfrm>
            <a:off x="457350" y="1749900"/>
            <a:ext cx="79569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Utilizar modelos de Machine Learning para resolver un problema de una industria o negocio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Retomar el trabajo realizado en la segunda pre entrega, sumando el trabajo con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Modelar la situación como un problema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Entrenar modelos de Machine Learning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Realizar ingeniería de atributos y normalización/estandarización de variables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Seleccionar el modelo con mejor performance</a:t>
            </a:r>
            <a:endParaRPr sz="1350">
              <a:solidFill>
                <a:srgbClr val="999999"/>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47"/>
          <p:cNvGrpSpPr/>
          <p:nvPr/>
        </p:nvGrpSpPr>
        <p:grpSpPr>
          <a:xfrm>
            <a:off x="457359" y="468298"/>
            <a:ext cx="431074" cy="431074"/>
            <a:chOff x="7208351" y="2467173"/>
            <a:chExt cx="738900" cy="738900"/>
          </a:xfrm>
        </p:grpSpPr>
        <p:sp>
          <p:nvSpPr>
            <p:cNvPr id="300" name="Google Shape;300;p4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p47"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pic>
        <p:nvPicPr>
          <p:cNvPr id="302" name="Google Shape;302;p4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03" name="Google Shape;303;p4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04" name="Google Shape;304;p47"/>
          <p:cNvSpPr txBox="1"/>
          <p:nvPr/>
        </p:nvSpPr>
        <p:spPr>
          <a:xfrm>
            <a:off x="457350" y="1749900"/>
            <a:ext cx="7956900" cy="2509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8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Requisitos base</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0" i="0" lang="es" sz="1000" u="none" cap="none" strike="noStrike">
                <a:solidFill>
                  <a:srgbClr val="999999"/>
                </a:solidFill>
                <a:latin typeface="DM Sans"/>
                <a:ea typeface="DM Sans"/>
                <a:cs typeface="DM Sans"/>
                <a:sym typeface="DM Sans"/>
              </a:rPr>
              <a:t>Un Notebook (Colab o Jupyter) que debe contener:</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Abstracto con motivación y audiencia:  </a:t>
            </a:r>
            <a:r>
              <a:rPr b="0" i="0" lang="es" sz="1000" u="none" cap="none" strike="noStrike">
                <a:solidFill>
                  <a:srgbClr val="999999"/>
                </a:solidFill>
                <a:latin typeface="DM Sans"/>
                <a:ea typeface="DM Sans"/>
                <a:cs typeface="DM Sans"/>
                <a:sym typeface="DM Sans"/>
              </a:rPr>
              <a:t>Descripción de alto nivel de lo que motiva a analizar los datos elegidos y audiencia que se podría beneficiar de este análisis.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Preguntas/Problema que buscamos resolver:</a:t>
            </a:r>
            <a:r>
              <a:rPr b="0" i="0" lang="es" sz="1000" u="none" cap="none" strike="noStrike">
                <a:solidFill>
                  <a:srgbClr val="999999"/>
                </a:solidFill>
                <a:latin typeface="DM Sans"/>
                <a:ea typeface="DM Sans"/>
                <a:cs typeface="DM Sans"/>
                <a:sym typeface="DM Sans"/>
              </a:rPr>
              <a:t> Si bien puede haber más de una problemática a resolver, la problemática principal debe encuadrarse como un problema de clasificación o regresión.</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Breve Análisis Exploratorio de Datos (EDA): </a:t>
            </a:r>
            <a:r>
              <a:rPr b="0" i="0" lang="es" sz="1000" u="none" cap="none" strike="noStrike">
                <a:solidFill>
                  <a:srgbClr val="999999"/>
                </a:solidFill>
                <a:latin typeface="DM Sans"/>
                <a:ea typeface="DM Sans"/>
                <a:cs typeface="DM Sans"/>
                <a:sym typeface="DM Sans"/>
              </a:rPr>
              <a:t>Análisis descriptivo de los datos mediante visualizaciones y herramientas estadísticas, análisis de valores faltantes.</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Ingeniería de atributos: </a:t>
            </a:r>
            <a:r>
              <a:rPr b="0" i="0" lang="es" sz="1000" u="none" cap="none" strike="noStrike">
                <a:solidFill>
                  <a:srgbClr val="999999"/>
                </a:solidFill>
                <a:latin typeface="DM Sans"/>
                <a:ea typeface="DM Sans"/>
                <a:cs typeface="DM Sans"/>
                <a:sym typeface="DM Sans"/>
              </a:rPr>
              <a:t>Creación de nuevas variables, transformación de variables existentes (i.e normalización de variables, encoding,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Entrenamiento y Testeo: </a:t>
            </a:r>
            <a:r>
              <a:rPr b="0" i="0" lang="es" sz="1000" u="none" cap="none" strike="noStrike">
                <a:solidFill>
                  <a:srgbClr val="999999"/>
                </a:solidFill>
                <a:latin typeface="DM Sans"/>
                <a:ea typeface="DM Sans"/>
                <a:cs typeface="DM Sans"/>
                <a:sym typeface="DM Sans"/>
              </a:rPr>
              <a:t>Entrenamiento y testeo de al menos 2 modelos distintos de Machine Learning utilizando algún método de validación cruzada.</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Optimización: </a:t>
            </a:r>
            <a:r>
              <a:rPr b="0" i="0" lang="es" sz="1000" u="none" cap="none" strike="noStrike">
                <a:solidFill>
                  <a:srgbClr val="999999"/>
                </a:solidFill>
                <a:latin typeface="DM Sans"/>
                <a:ea typeface="DM Sans"/>
                <a:cs typeface="DM Sans"/>
                <a:sym typeface="DM Sans"/>
              </a:rPr>
              <a:t>Utilizar alguna técnica de optimización de hiperparámetros (e.g gridsearch, randomizedsearch, etc.)</a:t>
            </a:r>
            <a:endParaRPr b="0" i="0" sz="1000" u="none" cap="none" strike="noStrike">
              <a:solidFill>
                <a:srgbClr val="999999"/>
              </a:solidFill>
              <a:latin typeface="DM Sans"/>
              <a:ea typeface="DM Sans"/>
              <a:cs typeface="DM Sans"/>
              <a:sym typeface="DM Sans"/>
            </a:endParaRPr>
          </a:p>
          <a:p>
            <a:pPr indent="-292100" lvl="0" marL="457200" marR="0" rtl="0" algn="l">
              <a:lnSpc>
                <a:spcPct val="100000"/>
              </a:lnSpc>
              <a:spcBef>
                <a:spcPts val="0"/>
              </a:spcBef>
              <a:spcAft>
                <a:spcPts val="0"/>
              </a:spcAft>
              <a:buClr>
                <a:srgbClr val="999999"/>
              </a:buClr>
              <a:buSzPts val="1000"/>
              <a:buFont typeface="DM Sans"/>
              <a:buAutoNum type="arabicPeriod"/>
            </a:pPr>
            <a:r>
              <a:rPr b="1" i="0" lang="es" sz="1000" u="none" cap="none" strike="noStrike">
                <a:solidFill>
                  <a:srgbClr val="999999"/>
                </a:solidFill>
                <a:latin typeface="DM Sans"/>
                <a:ea typeface="DM Sans"/>
                <a:cs typeface="DM Sans"/>
                <a:sym typeface="DM Sans"/>
              </a:rPr>
              <a:t>Selección de modelos:</a:t>
            </a:r>
            <a:r>
              <a:rPr b="0" i="0" lang="es" sz="1000" u="none" cap="none" strike="noStrike">
                <a:solidFill>
                  <a:srgbClr val="999999"/>
                </a:solidFill>
                <a:latin typeface="DM Sans"/>
                <a:ea typeface="DM Sans"/>
                <a:cs typeface="DM Sans"/>
                <a:sym typeface="DM Sans"/>
              </a:rPr>
              <a:t> utilizar las métricas apropiadas para la selección del mejor modelo (e.g AUC, MSE, etc.)</a:t>
            </a:r>
            <a:endParaRPr b="0" i="0" sz="1350" u="none" cap="none" strike="noStrike">
              <a:solidFill>
                <a:srgbClr val="999999"/>
              </a:solidFill>
              <a:latin typeface="DM Sans"/>
              <a:ea typeface="DM Sans"/>
              <a:cs typeface="DM Sans"/>
              <a:sym typeface="DM Sans"/>
            </a:endParaRPr>
          </a:p>
        </p:txBody>
      </p:sp>
      <p:sp>
        <p:nvSpPr>
          <p:cNvPr id="305" name="Google Shape;305;p4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7"/>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48"/>
          <p:cNvGrpSpPr/>
          <p:nvPr/>
        </p:nvGrpSpPr>
        <p:grpSpPr>
          <a:xfrm>
            <a:off x="457359" y="468298"/>
            <a:ext cx="431074" cy="431074"/>
            <a:chOff x="7208351" y="2467173"/>
            <a:chExt cx="738900" cy="738900"/>
          </a:xfrm>
        </p:grpSpPr>
        <p:sp>
          <p:nvSpPr>
            <p:cNvPr id="312" name="Google Shape;312;p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p48" title="ícono de entrega final"/>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sp>
        <p:nvSpPr>
          <p:cNvPr id="314" name="Google Shape;314;p48"/>
          <p:cNvSpPr txBox="1"/>
          <p:nvPr/>
        </p:nvSpPr>
        <p:spPr>
          <a:xfrm>
            <a:off x="501450" y="899375"/>
            <a:ext cx="7310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3000" u="none" cap="none" strike="noStrike">
                <a:solidFill>
                  <a:schemeClr val="dk1"/>
                </a:solidFill>
                <a:latin typeface="DM Sans"/>
                <a:ea typeface="DM Sans"/>
                <a:cs typeface="DM Sans"/>
                <a:sym typeface="DM Sans"/>
              </a:rPr>
              <a:t>Entre</a:t>
            </a:r>
            <a:r>
              <a:rPr b="1" lang="es" sz="3000">
                <a:solidFill>
                  <a:schemeClr val="dk1"/>
                </a:solidFill>
                <a:latin typeface="DM Sans"/>
                <a:ea typeface="DM Sans"/>
                <a:cs typeface="DM Sans"/>
                <a:sym typeface="DM Sans"/>
              </a:rPr>
              <a:t>namiento y optimización de modelos de Machine Learning</a:t>
            </a:r>
            <a:endParaRPr b="1" i="0" sz="3000" u="none" cap="none" strike="noStrike">
              <a:solidFill>
                <a:schemeClr val="dk1"/>
              </a:solidFill>
              <a:latin typeface="DM Sans"/>
              <a:ea typeface="DM Sans"/>
              <a:cs typeface="DM Sans"/>
              <a:sym typeface="DM Sans"/>
            </a:endParaRPr>
          </a:p>
        </p:txBody>
      </p:sp>
      <p:pic>
        <p:nvPicPr>
          <p:cNvPr id="315" name="Google Shape;315;p48"/>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16" name="Google Shape;316;p4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ENTREGA DEL PROYECTO FINAL</a:t>
            </a:r>
            <a:endParaRPr b="0" i="0" sz="1400" u="none" cap="none" strike="noStrike">
              <a:solidFill>
                <a:srgbClr val="000000"/>
              </a:solidFill>
              <a:latin typeface="DM Sans"/>
              <a:ea typeface="DM Sans"/>
              <a:cs typeface="DM Sans"/>
              <a:sym typeface="DM Sans"/>
            </a:endParaRPr>
          </a:p>
        </p:txBody>
      </p:sp>
      <p:sp>
        <p:nvSpPr>
          <p:cNvPr id="317" name="Google Shape;317;p48"/>
          <p:cNvSpPr txBox="1"/>
          <p:nvPr/>
        </p:nvSpPr>
        <p:spPr>
          <a:xfrm>
            <a:off x="457350" y="1749900"/>
            <a:ext cx="7956900" cy="15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Piezas sugeridas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Librerías:</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numpy - pandas - matplotlib - sklearn - xgboost - shap</a:t>
            </a:r>
            <a:endParaRPr i="0" sz="1350" u="none" cap="none" strike="noStrike">
              <a:solidFill>
                <a:srgbClr val="999999"/>
              </a:solidFill>
              <a:latin typeface="DM Sans"/>
              <a:ea typeface="DM Sans"/>
              <a:cs typeface="DM Sans"/>
              <a:sym typeface="DM Sans"/>
            </a:endParaRPr>
          </a:p>
          <a:p>
            <a:pPr indent="-314325" lvl="0" marL="457200" marR="0" rtl="0" algn="l">
              <a:lnSpc>
                <a:spcPct val="100000"/>
              </a:lnSpc>
              <a:spcBef>
                <a:spcPts val="800"/>
              </a:spcBef>
              <a:spcAft>
                <a:spcPts val="0"/>
              </a:spcAft>
              <a:buClr>
                <a:srgbClr val="EF89D2"/>
              </a:buClr>
              <a:buSzPts val="1350"/>
              <a:buFont typeface="DM Sans"/>
              <a:buChar char="✓"/>
            </a:pPr>
            <a:r>
              <a:rPr b="1" i="0" lang="es" sz="1350" u="none" cap="none" strike="noStrike">
                <a:solidFill>
                  <a:srgbClr val="999999"/>
                </a:solidFill>
                <a:latin typeface="DM Sans"/>
                <a:ea typeface="DM Sans"/>
                <a:cs typeface="DM Sans"/>
                <a:sym typeface="DM Sans"/>
              </a:rPr>
              <a:t>Claridad de código:</a:t>
            </a:r>
            <a:endParaRPr b="1" i="0" sz="1350" u="none" cap="none" strike="noStrike">
              <a:solidFill>
                <a:srgbClr val="999999"/>
              </a:solidFill>
              <a:latin typeface="DM Sans"/>
              <a:ea typeface="DM Sans"/>
              <a:cs typeface="DM Sans"/>
              <a:sym typeface="DM Sans"/>
            </a:endParaRPr>
          </a:p>
          <a:p>
            <a:pPr indent="0" lvl="0" marL="0" marR="0" rtl="0" algn="l">
              <a:lnSpc>
                <a:spcPct val="100000"/>
              </a:lnSpc>
              <a:spcBef>
                <a:spcPts val="800"/>
              </a:spcBef>
              <a:spcAft>
                <a:spcPts val="800"/>
              </a:spcAft>
              <a:buClr>
                <a:srgbClr val="000000"/>
              </a:buClr>
              <a:buSzPts val="1200"/>
              <a:buFont typeface="Arial"/>
              <a:buNone/>
            </a:pPr>
            <a:r>
              <a:rPr i="0" lang="es" sz="1350" u="none" cap="none" strike="noStrike">
                <a:solidFill>
                  <a:srgbClr val="999999"/>
                </a:solidFill>
                <a:latin typeface="DM Sans"/>
                <a:ea typeface="DM Sans"/>
                <a:cs typeface="DM Sans"/>
                <a:sym typeface="DM Sans"/>
              </a:rPr>
              <a:t>Estructura - Markdown - </a:t>
            </a:r>
            <a:r>
              <a:rPr b="0" i="0" lang="es" sz="1350" u="none" cap="none" strike="noStrike">
                <a:solidFill>
                  <a:srgbClr val="999999"/>
                </a:solidFill>
                <a:latin typeface="DM Sans"/>
                <a:ea typeface="DM Sans"/>
                <a:cs typeface="DM Sans"/>
                <a:sym typeface="DM Sans"/>
              </a:rPr>
              <a:t>Comentarios</a:t>
            </a:r>
            <a:endParaRPr b="0" i="0" sz="1350" u="none" cap="none" strike="noStrike">
              <a:solidFill>
                <a:srgbClr val="999999"/>
              </a:solidFill>
              <a:latin typeface="DM Sans"/>
              <a:ea typeface="DM Sans"/>
              <a:cs typeface="DM Sans"/>
              <a:sym typeface="DM Sans"/>
            </a:endParaRPr>
          </a:p>
        </p:txBody>
      </p:sp>
      <p:sp>
        <p:nvSpPr>
          <p:cNvPr id="318" name="Google Shape;318;p4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8"/>
          <p:cNvSpPr txBox="1"/>
          <p:nvPr/>
        </p:nvSpPr>
        <p:spPr>
          <a:xfrm>
            <a:off x="501450" y="3355788"/>
            <a:ext cx="7956900" cy="125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Modelo de Proyecto final</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Ejemplo proyecto final</a:t>
            </a:r>
            <a:endParaRPr b="1" sz="1350">
              <a:solidFill>
                <a:srgbClr val="83AEFB"/>
              </a:solidFill>
              <a:latin typeface="DM Sans"/>
              <a:ea typeface="DM Sans"/>
              <a:cs typeface="DM Sans"/>
              <a:sym typeface="DM Sans"/>
            </a:endParaRPr>
          </a:p>
          <a:p>
            <a:pPr indent="0" lvl="0" marL="0" rtl="0" algn="l">
              <a:spcBef>
                <a:spcPts val="800"/>
              </a:spcBef>
              <a:spcAft>
                <a:spcPts val="0"/>
              </a:spcAft>
              <a:buNone/>
            </a:pPr>
            <a:r>
              <a:rPr b="1" lang="es" sz="1250">
                <a:solidFill>
                  <a:schemeClr val="dk1"/>
                </a:solidFill>
                <a:latin typeface="DM Sans"/>
                <a:ea typeface="DM Sans"/>
                <a:cs typeface="DM Sans"/>
                <a:sym typeface="DM Sans"/>
              </a:rPr>
              <a:t>Explicación del desafío</a:t>
            </a:r>
            <a:endParaRPr b="1" sz="1250">
              <a:solidFill>
                <a:schemeClr val="dk1"/>
              </a:solidFill>
              <a:latin typeface="DM Sans"/>
              <a:ea typeface="DM Sans"/>
              <a:cs typeface="DM Sans"/>
              <a:sym typeface="DM Sans"/>
            </a:endParaRPr>
          </a:p>
          <a:p>
            <a:pPr indent="-307975" lvl="0" marL="457200" rtl="0" algn="l">
              <a:spcBef>
                <a:spcPts val="800"/>
              </a:spcBef>
              <a:spcAft>
                <a:spcPts val="0"/>
              </a:spcAft>
              <a:buClr>
                <a:srgbClr val="EA90FF"/>
              </a:buClr>
              <a:buSzPts val="1250"/>
              <a:buFont typeface="DM Sans"/>
              <a:buChar char="✓"/>
            </a:pPr>
            <a:r>
              <a:rPr lang="es" sz="1250" u="sng">
                <a:solidFill>
                  <a:srgbClr val="83AEFB"/>
                </a:solidFill>
                <a:latin typeface="DM Sans"/>
                <a:ea typeface="DM Sans"/>
                <a:cs typeface="DM Sans"/>
                <a:sym typeface="DM Sans"/>
                <a:hlinkClick r:id="rId6">
                  <a:extLst>
                    <a:ext uri="{A12FA001-AC4F-418D-AE19-62706E023703}">
                      <ahyp:hlinkClr val="tx"/>
                    </a:ext>
                  </a:extLst>
                </a:hlinkClick>
              </a:rPr>
              <a:t>¡Click aquí!</a:t>
            </a:r>
            <a:endParaRPr b="1" sz="1350">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335" name="Google Shape;335;p51"/>
          <p:cNvSpPr txBox="1"/>
          <p:nvPr/>
        </p:nvSpPr>
        <p:spPr>
          <a:xfrm>
            <a:off x="2109143" y="2090988"/>
            <a:ext cx="4925700" cy="728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Proyecto final</a:t>
            </a:r>
            <a:endParaRPr sz="1350">
              <a:solidFill>
                <a:schemeClr val="lt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25"/>
          <p:cNvPicPr preferRelativeResize="0"/>
          <p:nvPr/>
        </p:nvPicPr>
        <p:blipFill rotWithShape="1">
          <a:blip r:embed="rId3">
            <a:alphaModFix/>
          </a:blip>
          <a:srcRect b="0" l="0" r="0" t="0"/>
          <a:stretch/>
        </p:blipFill>
        <p:spPr>
          <a:xfrm>
            <a:off x="4699199" y="1237487"/>
            <a:ext cx="2042550" cy="3122575"/>
          </a:xfrm>
          <a:prstGeom prst="rect">
            <a:avLst/>
          </a:prstGeom>
          <a:noFill/>
          <a:ln>
            <a:noFill/>
          </a:ln>
        </p:spPr>
      </p:pic>
      <p:pic>
        <p:nvPicPr>
          <p:cNvPr id="89" name="Google Shape;89;p25"/>
          <p:cNvPicPr preferRelativeResize="0"/>
          <p:nvPr/>
        </p:nvPicPr>
        <p:blipFill rotWithShape="1">
          <a:blip r:embed="rId4">
            <a:alphaModFix/>
          </a:blip>
          <a:srcRect b="0" l="0" r="0" t="0"/>
          <a:stretch/>
        </p:blipFill>
        <p:spPr>
          <a:xfrm>
            <a:off x="4741125" y="1300625"/>
            <a:ext cx="1958700" cy="2989595"/>
          </a:xfrm>
          <a:prstGeom prst="rect">
            <a:avLst/>
          </a:prstGeom>
          <a:noFill/>
          <a:ln>
            <a:noFill/>
          </a:ln>
        </p:spPr>
      </p:pic>
      <p:pic>
        <p:nvPicPr>
          <p:cNvPr id="90" name="Google Shape;90;p25"/>
          <p:cNvPicPr preferRelativeResize="0"/>
          <p:nvPr/>
        </p:nvPicPr>
        <p:blipFill rotWithShape="1">
          <a:blip r:embed="rId4">
            <a:alphaModFix/>
          </a:blip>
          <a:srcRect b="0" l="0" r="0" t="0"/>
          <a:stretch/>
        </p:blipFill>
        <p:spPr>
          <a:xfrm>
            <a:off x="2468813" y="1303975"/>
            <a:ext cx="1958700" cy="2989595"/>
          </a:xfrm>
          <a:prstGeom prst="rect">
            <a:avLst/>
          </a:prstGeom>
          <a:noFill/>
          <a:ln>
            <a:noFill/>
          </a:ln>
        </p:spPr>
      </p:pic>
      <p:sp>
        <p:nvSpPr>
          <p:cNvPr id="91" name="Google Shape;91;p2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92" name="Google Shape;92;p25"/>
          <p:cNvSpPr txBox="1"/>
          <p:nvPr/>
        </p:nvSpPr>
        <p:spPr>
          <a:xfrm>
            <a:off x="2468388" y="146630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lang="es" sz="1200">
                <a:solidFill>
                  <a:srgbClr val="999999"/>
                </a:solidFill>
                <a:latin typeface="DM Sans"/>
                <a:ea typeface="DM Sans"/>
                <a:cs typeface="DM Sans"/>
                <a:sym typeface="DM Sans"/>
              </a:rPr>
              <a:t>54</a:t>
            </a:r>
            <a:endParaRPr b="1" i="0" sz="1600" u="none" cap="none" strike="noStrike">
              <a:solidFill>
                <a:srgbClr val="999999"/>
              </a:solidFill>
              <a:latin typeface="DM Sans"/>
              <a:ea typeface="DM Sans"/>
              <a:cs typeface="DM Sans"/>
              <a:sym typeface="DM Sans"/>
            </a:endParaRPr>
          </a:p>
        </p:txBody>
      </p:sp>
      <p:cxnSp>
        <p:nvCxnSpPr>
          <p:cNvPr id="93" name="Google Shape;93;p25"/>
          <p:cNvCxnSpPr/>
          <p:nvPr/>
        </p:nvCxnSpPr>
        <p:spPr>
          <a:xfrm>
            <a:off x="2543113" y="2670425"/>
            <a:ext cx="1778400" cy="0"/>
          </a:xfrm>
          <a:prstGeom prst="straightConnector1">
            <a:avLst/>
          </a:prstGeom>
          <a:noFill/>
          <a:ln cap="flat" cmpd="sng" w="9525">
            <a:solidFill>
              <a:srgbClr val="434343"/>
            </a:solidFill>
            <a:prstDash val="solid"/>
            <a:round/>
            <a:headEnd len="sm" w="sm" type="none"/>
            <a:tailEnd len="sm" w="sm" type="none"/>
          </a:ln>
        </p:spPr>
      </p:cxnSp>
      <p:sp>
        <p:nvSpPr>
          <p:cNvPr id="94" name="Google Shape;94;p25"/>
          <p:cNvSpPr txBox="1"/>
          <p:nvPr/>
        </p:nvSpPr>
        <p:spPr>
          <a:xfrm>
            <a:off x="2406513" y="1870300"/>
            <a:ext cx="2042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999999"/>
                </a:solidFill>
                <a:latin typeface="DM Sans"/>
                <a:ea typeface="DM Sans"/>
                <a:cs typeface="DM Sans"/>
                <a:sym typeface="DM Sans"/>
              </a:rPr>
              <a:t>Introducción al Procesamiento de Lenguaje Natural II</a:t>
            </a:r>
            <a:endParaRPr b="1" sz="1300">
              <a:solidFill>
                <a:srgbClr val="999999"/>
              </a:solidFill>
              <a:latin typeface="DM Sans"/>
              <a:ea typeface="DM Sans"/>
              <a:cs typeface="DM Sans"/>
              <a:sym typeface="DM Sans"/>
            </a:endParaRPr>
          </a:p>
        </p:txBody>
      </p:sp>
      <p:sp>
        <p:nvSpPr>
          <p:cNvPr id="95" name="Google Shape;95;p25"/>
          <p:cNvSpPr txBox="1"/>
          <p:nvPr/>
        </p:nvSpPr>
        <p:spPr>
          <a:xfrm>
            <a:off x="4740913" y="147442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lang="es" sz="1200">
                <a:solidFill>
                  <a:schemeClr val="lt1"/>
                </a:solidFill>
                <a:latin typeface="DM Sans"/>
                <a:ea typeface="DM Sans"/>
                <a:cs typeface="DM Sans"/>
                <a:sym typeface="DM Sans"/>
              </a:rPr>
              <a:t>55</a:t>
            </a:r>
            <a:endParaRPr b="1" i="0" sz="1600" u="none" cap="none" strike="noStrike">
              <a:solidFill>
                <a:schemeClr val="lt1"/>
              </a:solidFill>
              <a:latin typeface="DM Sans"/>
              <a:ea typeface="DM Sans"/>
              <a:cs typeface="DM Sans"/>
              <a:sym typeface="DM Sans"/>
            </a:endParaRPr>
          </a:p>
        </p:txBody>
      </p:sp>
      <p:cxnSp>
        <p:nvCxnSpPr>
          <p:cNvPr id="96" name="Google Shape;96;p25"/>
          <p:cNvCxnSpPr/>
          <p:nvPr/>
        </p:nvCxnSpPr>
        <p:spPr>
          <a:xfrm>
            <a:off x="4815638" y="2670425"/>
            <a:ext cx="1778400" cy="0"/>
          </a:xfrm>
          <a:prstGeom prst="straightConnector1">
            <a:avLst/>
          </a:prstGeom>
          <a:noFill/>
          <a:ln cap="flat" cmpd="sng" w="9525">
            <a:solidFill>
              <a:srgbClr val="434343"/>
            </a:solidFill>
            <a:prstDash val="solid"/>
            <a:round/>
            <a:headEnd len="sm" w="sm" type="none"/>
            <a:tailEnd len="sm" w="sm" type="none"/>
          </a:ln>
        </p:spPr>
      </p:cxnSp>
      <p:sp>
        <p:nvSpPr>
          <p:cNvPr id="97" name="Google Shape;97;p25"/>
          <p:cNvSpPr txBox="1"/>
          <p:nvPr/>
        </p:nvSpPr>
        <p:spPr>
          <a:xfrm>
            <a:off x="4667538" y="1870300"/>
            <a:ext cx="21225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300">
                <a:solidFill>
                  <a:srgbClr val="EAFF6A"/>
                </a:solidFill>
                <a:latin typeface="DM Sans"/>
                <a:ea typeface="DM Sans"/>
                <a:cs typeface="DM Sans"/>
                <a:sym typeface="DM Sans"/>
              </a:rPr>
              <a:t>Datathon</a:t>
            </a:r>
            <a:endParaRPr b="1" i="0" sz="1300" u="none" cap="none" strike="noStrike">
              <a:solidFill>
                <a:srgbClr val="EAFF6A"/>
              </a:solidFill>
              <a:latin typeface="DM Sans"/>
              <a:ea typeface="DM Sans"/>
              <a:cs typeface="DM Sans"/>
              <a:sym typeface="DM Sans"/>
            </a:endParaRPr>
          </a:p>
        </p:txBody>
      </p:sp>
      <p:cxnSp>
        <p:nvCxnSpPr>
          <p:cNvPr id="98" name="Google Shape;98;p25"/>
          <p:cNvCxnSpPr/>
          <p:nvPr/>
        </p:nvCxnSpPr>
        <p:spPr>
          <a:xfrm>
            <a:off x="2558538" y="1843725"/>
            <a:ext cx="1778400" cy="0"/>
          </a:xfrm>
          <a:prstGeom prst="straightConnector1">
            <a:avLst/>
          </a:prstGeom>
          <a:noFill/>
          <a:ln cap="flat" cmpd="sng" w="9525">
            <a:solidFill>
              <a:srgbClr val="434343"/>
            </a:solidFill>
            <a:prstDash val="solid"/>
            <a:round/>
            <a:headEnd len="sm" w="sm" type="none"/>
            <a:tailEnd len="sm" w="sm" type="none"/>
          </a:ln>
        </p:spPr>
      </p:cxnSp>
      <p:cxnSp>
        <p:nvCxnSpPr>
          <p:cNvPr id="99" name="Google Shape;99;p25"/>
          <p:cNvCxnSpPr/>
          <p:nvPr/>
        </p:nvCxnSpPr>
        <p:spPr>
          <a:xfrm>
            <a:off x="4831063" y="1843725"/>
            <a:ext cx="1778400" cy="0"/>
          </a:xfrm>
          <a:prstGeom prst="straightConnector1">
            <a:avLst/>
          </a:prstGeom>
          <a:noFill/>
          <a:ln cap="flat" cmpd="sng" w="9525">
            <a:solidFill>
              <a:srgbClr val="434343"/>
            </a:solidFill>
            <a:prstDash val="solid"/>
            <a:round/>
            <a:headEnd len="sm" w="sm" type="none"/>
            <a:tailEnd len="sm" w="sm" type="none"/>
          </a:ln>
        </p:spPr>
      </p:cxnSp>
      <p:sp>
        <p:nvSpPr>
          <p:cNvPr id="100" name="Google Shape;100;p25"/>
          <p:cNvSpPr txBox="1"/>
          <p:nvPr/>
        </p:nvSpPr>
        <p:spPr>
          <a:xfrm>
            <a:off x="4673488" y="2855575"/>
            <a:ext cx="2042700" cy="9747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Introducción</a:t>
            </a:r>
            <a:endParaRPr sz="1100">
              <a:solidFill>
                <a:srgbClr val="83AEFB"/>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100">
              <a:solidFill>
                <a:srgbClr val="83AEFB"/>
              </a:solidFill>
              <a:latin typeface="DM Sans"/>
              <a:ea typeface="DM Sans"/>
              <a:cs typeface="DM Sans"/>
              <a:sym typeface="DM Sans"/>
            </a:endParaRPr>
          </a:p>
          <a:p>
            <a:pPr indent="-298450" lvl="0" marL="457200" marR="0" rtl="0" algn="l">
              <a:lnSpc>
                <a:spcPct val="100000"/>
              </a:lnSpc>
              <a:spcBef>
                <a:spcPts val="0"/>
              </a:spcBef>
              <a:spcAft>
                <a:spcPts val="0"/>
              </a:spcAft>
              <a:buClr>
                <a:srgbClr val="EAFF6A"/>
              </a:buClr>
              <a:buSzPts val="1100"/>
              <a:buFont typeface="DM Sans"/>
              <a:buChar char="✓"/>
            </a:pPr>
            <a:r>
              <a:rPr lang="es" sz="11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Proyecto final</a:t>
            </a:r>
            <a:endParaRPr sz="1100">
              <a:solidFill>
                <a:srgbClr val="83AEFB"/>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000">
              <a:solidFill>
                <a:srgbClr val="83AEFB"/>
              </a:solidFill>
              <a:latin typeface="DM Sans"/>
              <a:ea typeface="DM Sans"/>
              <a:cs typeface="DM Sans"/>
              <a:sym typeface="DM Sans"/>
            </a:endParaRPr>
          </a:p>
        </p:txBody>
      </p:sp>
      <p:sp>
        <p:nvSpPr>
          <p:cNvPr id="101" name="Google Shape;101;p25"/>
          <p:cNvSpPr txBox="1"/>
          <p:nvPr/>
        </p:nvSpPr>
        <p:spPr>
          <a:xfrm>
            <a:off x="2353963" y="2893250"/>
            <a:ext cx="2042700" cy="14160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1000"/>
              </a:spcBef>
              <a:spcAft>
                <a:spcPts val="0"/>
              </a:spcAft>
              <a:buClr>
                <a:srgbClr val="EA90FF"/>
              </a:buClr>
              <a:buSzPts val="1100"/>
              <a:buFont typeface="DM Sans"/>
              <a:buChar char="✓"/>
            </a:pPr>
            <a:r>
              <a:rPr lang="es" sz="1100">
                <a:solidFill>
                  <a:schemeClr val="lt1"/>
                </a:solidFill>
                <a:latin typeface="DM Sans"/>
                <a:ea typeface="DM Sans"/>
                <a:cs typeface="DM Sans"/>
                <a:sym typeface="DM Sans"/>
              </a:rPr>
              <a:t>Introducción a spaCY</a:t>
            </a:r>
            <a:endParaRPr sz="1100">
              <a:solidFill>
                <a:schemeClr val="lt1"/>
              </a:solidFill>
              <a:latin typeface="DM Sans"/>
              <a:ea typeface="DM Sans"/>
              <a:cs typeface="DM Sans"/>
              <a:sym typeface="DM Sans"/>
            </a:endParaRPr>
          </a:p>
          <a:p>
            <a:pPr indent="0" lvl="0" marL="457200" marR="0" rtl="0" algn="l">
              <a:lnSpc>
                <a:spcPct val="100000"/>
              </a:lnSpc>
              <a:spcBef>
                <a:spcPts val="1000"/>
              </a:spcBef>
              <a:spcAft>
                <a:spcPts val="0"/>
              </a:spcAft>
              <a:buNone/>
            </a:pPr>
            <a:r>
              <a:t/>
            </a:r>
            <a:endParaRPr sz="1100">
              <a:solidFill>
                <a:schemeClr val="lt1"/>
              </a:solidFill>
              <a:latin typeface="DM Sans"/>
              <a:ea typeface="DM Sans"/>
              <a:cs typeface="DM Sans"/>
              <a:sym typeface="DM Sans"/>
            </a:endParaRPr>
          </a:p>
          <a:p>
            <a:pPr indent="-298450" lvl="0" marL="457200" marR="0" rtl="0" algn="l">
              <a:lnSpc>
                <a:spcPct val="100000"/>
              </a:lnSpc>
              <a:spcBef>
                <a:spcPts val="1000"/>
              </a:spcBef>
              <a:spcAft>
                <a:spcPts val="0"/>
              </a:spcAft>
              <a:buClr>
                <a:srgbClr val="EA90FF"/>
              </a:buClr>
              <a:buSzPts val="1100"/>
              <a:buFont typeface="DM Sans"/>
              <a:buChar char="✓"/>
            </a:pPr>
            <a:r>
              <a:rPr lang="es" sz="1100">
                <a:solidFill>
                  <a:schemeClr val="lt1"/>
                </a:solidFill>
                <a:latin typeface="DM Sans"/>
                <a:ea typeface="DM Sans"/>
                <a:cs typeface="DM Sans"/>
                <a:sym typeface="DM Sans"/>
              </a:rPr>
              <a:t>Análisis de sentimiento </a:t>
            </a:r>
            <a:endParaRPr sz="1100">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None/>
            </a:pPr>
            <a:r>
              <a:t/>
            </a:r>
            <a:endParaRPr sz="11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3"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107" name="Google Shape;107;p26"/>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108" name="Google Shape;108;p26"/>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chemeClr val="lt1"/>
                </a:solidFill>
                <a:latin typeface="DM Sans"/>
                <a:ea typeface="DM Sans"/>
                <a:cs typeface="DM Sans"/>
                <a:sym typeface="DM Sans"/>
              </a:rPr>
              <a:t>Integrar </a:t>
            </a:r>
            <a:r>
              <a:rPr lang="es" sz="1350">
                <a:solidFill>
                  <a:schemeClr val="lt1"/>
                </a:solidFill>
                <a:latin typeface="DM Sans"/>
                <a:ea typeface="DM Sans"/>
                <a:cs typeface="DM Sans"/>
                <a:sym typeface="DM Sans"/>
              </a:rPr>
              <a:t>conceptos vistos a lo largo de la cursada</a:t>
            </a:r>
            <a:endParaRPr b="0" i="0" sz="1350" u="none" cap="none" strike="noStrike">
              <a:solidFill>
                <a:schemeClr val="lt1"/>
              </a:solidFill>
              <a:latin typeface="DM Sans"/>
              <a:ea typeface="DM Sans"/>
              <a:cs typeface="DM Sans"/>
              <a:sym typeface="DM Sans"/>
            </a:endParaRPr>
          </a:p>
        </p:txBody>
      </p:sp>
      <p:sp>
        <p:nvSpPr>
          <p:cNvPr id="109" name="Google Shape;109;p26"/>
          <p:cNvSpPr txBox="1"/>
          <p:nvPr/>
        </p:nvSpPr>
        <p:spPr>
          <a:xfrm>
            <a:off x="2690561" y="213168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 sz="1350">
                <a:solidFill>
                  <a:srgbClr val="FFFFFF"/>
                </a:solidFill>
                <a:latin typeface="DM Sans"/>
                <a:ea typeface="DM Sans"/>
                <a:cs typeface="DM Sans"/>
                <a:sym typeface="DM Sans"/>
              </a:rPr>
              <a:t>Pone</a:t>
            </a:r>
            <a:r>
              <a:rPr b="1" lang="es" sz="1350">
                <a:solidFill>
                  <a:srgbClr val="FFFFFF"/>
                </a:solidFill>
                <a:latin typeface="DM Sans"/>
                <a:ea typeface="DM Sans"/>
                <a:cs typeface="DM Sans"/>
                <a:sym typeface="DM Sans"/>
              </a:rPr>
              <a:t>r </a:t>
            </a:r>
            <a:r>
              <a:rPr lang="es" sz="1350">
                <a:solidFill>
                  <a:srgbClr val="FFFFFF"/>
                </a:solidFill>
                <a:latin typeface="DM Sans"/>
                <a:ea typeface="DM Sans"/>
                <a:cs typeface="DM Sans"/>
                <a:sym typeface="DM Sans"/>
              </a:rPr>
              <a:t>en práctica las fases de Data Acquisition, Data Wrangling, EDA, Modelamiento y Validación de modelos </a:t>
            </a:r>
            <a:endParaRPr i="0" sz="1350" u="none" cap="none" strike="noStrike">
              <a:solidFill>
                <a:srgbClr val="FFFFFF"/>
              </a:solidFill>
              <a:latin typeface="DM Sans"/>
              <a:ea typeface="DM Sans"/>
              <a:cs typeface="DM Sans"/>
              <a:sym typeface="DM Sans"/>
            </a:endParaRPr>
          </a:p>
        </p:txBody>
      </p:sp>
      <p:pic>
        <p:nvPicPr>
          <p:cNvPr id="110" name="Google Shape;110;p26"/>
          <p:cNvPicPr preferRelativeResize="0"/>
          <p:nvPr/>
        </p:nvPicPr>
        <p:blipFill rotWithShape="1">
          <a:blip r:embed="rId3">
            <a:alphaModFix/>
          </a:blip>
          <a:srcRect b="0" l="0" r="0" t="0"/>
          <a:stretch/>
        </p:blipFill>
        <p:spPr>
          <a:xfrm>
            <a:off x="2172726" y="2277788"/>
            <a:ext cx="196975" cy="196975"/>
          </a:xfrm>
          <a:prstGeom prst="rect">
            <a:avLst/>
          </a:prstGeom>
          <a:noFill/>
          <a:ln>
            <a:noFill/>
          </a:ln>
        </p:spPr>
      </p:pic>
      <p:cxnSp>
        <p:nvCxnSpPr>
          <p:cNvPr id="111" name="Google Shape;111;p26"/>
          <p:cNvCxnSpPr/>
          <p:nvPr/>
        </p:nvCxnSpPr>
        <p:spPr>
          <a:xfrm flipH="1" rot="-5400000">
            <a:off x="2003475" y="2009738"/>
            <a:ext cx="535500" cy="600"/>
          </a:xfrm>
          <a:prstGeom prst="bentConnector3">
            <a:avLst>
              <a:gd fmla="val 49986"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18" name="Google Shape;118;p27"/>
          <p:cNvSpPr/>
          <p:nvPr/>
        </p:nvSpPr>
        <p:spPr>
          <a:xfrm>
            <a:off x="1316769" y="2437925"/>
            <a:ext cx="1596900" cy="580200"/>
          </a:xfrm>
          <a:prstGeom prst="rect">
            <a:avLst/>
          </a:prstGeom>
          <a:solidFill>
            <a:srgbClr val="393B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lt1"/>
                </a:solidFill>
                <a:latin typeface="DM Sans"/>
                <a:ea typeface="DM Sans"/>
                <a:cs typeface="DM Sans"/>
                <a:sym typeface="DM Sans"/>
              </a:rPr>
              <a:t>Datathon CoderHouse</a:t>
            </a:r>
            <a:endParaRPr sz="1200">
              <a:solidFill>
                <a:schemeClr val="lt1"/>
              </a:solidFill>
              <a:latin typeface="DM Sans"/>
              <a:ea typeface="DM Sans"/>
              <a:cs typeface="DM Sans"/>
              <a:sym typeface="DM Sans"/>
            </a:endParaRPr>
          </a:p>
        </p:txBody>
      </p:sp>
      <p:pic>
        <p:nvPicPr>
          <p:cNvPr id="119" name="Google Shape;119;p2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20" name="Google Shape;120;p27"/>
          <p:cNvSpPr/>
          <p:nvPr/>
        </p:nvSpPr>
        <p:spPr>
          <a:xfrm>
            <a:off x="5763455" y="74436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900">
                <a:solidFill>
                  <a:srgbClr val="222222"/>
                </a:solidFill>
                <a:latin typeface="DM Sans"/>
                <a:ea typeface="DM Sans"/>
                <a:cs typeface="DM Sans"/>
                <a:sym typeface="DM Sans"/>
              </a:rPr>
              <a:t>EDA</a:t>
            </a:r>
            <a:endParaRPr sz="900">
              <a:solidFill>
                <a:srgbClr val="222222"/>
              </a:solidFill>
              <a:latin typeface="DM Sans"/>
              <a:ea typeface="DM Sans"/>
              <a:cs typeface="DM Sans"/>
              <a:sym typeface="DM Sans"/>
            </a:endParaRPr>
          </a:p>
        </p:txBody>
      </p:sp>
      <p:sp>
        <p:nvSpPr>
          <p:cNvPr id="121" name="Google Shape;121;p27"/>
          <p:cNvSpPr/>
          <p:nvPr/>
        </p:nvSpPr>
        <p:spPr>
          <a:xfrm>
            <a:off x="5763455" y="13436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Data Wrangling</a:t>
            </a:r>
            <a:endParaRPr sz="1000">
              <a:solidFill>
                <a:srgbClr val="222222"/>
              </a:solidFill>
              <a:latin typeface="DM Sans"/>
              <a:ea typeface="DM Sans"/>
              <a:cs typeface="DM Sans"/>
              <a:sym typeface="DM Sans"/>
            </a:endParaRPr>
          </a:p>
        </p:txBody>
      </p:sp>
      <p:sp>
        <p:nvSpPr>
          <p:cNvPr id="122" name="Google Shape;122;p27"/>
          <p:cNvSpPr/>
          <p:nvPr/>
        </p:nvSpPr>
        <p:spPr>
          <a:xfrm>
            <a:off x="5763455" y="197467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Modelos de regresión</a:t>
            </a:r>
            <a:endParaRPr sz="1000">
              <a:solidFill>
                <a:srgbClr val="222222"/>
              </a:solidFill>
              <a:latin typeface="DM Sans"/>
              <a:ea typeface="DM Sans"/>
              <a:cs typeface="DM Sans"/>
              <a:sym typeface="DM Sans"/>
            </a:endParaRPr>
          </a:p>
        </p:txBody>
      </p:sp>
      <p:sp>
        <p:nvSpPr>
          <p:cNvPr id="123" name="Google Shape;123;p27"/>
          <p:cNvSpPr/>
          <p:nvPr/>
        </p:nvSpPr>
        <p:spPr>
          <a:xfrm>
            <a:off x="5763475" y="2602925"/>
            <a:ext cx="13992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Métricas de performance</a:t>
            </a:r>
            <a:endParaRPr sz="1000">
              <a:solidFill>
                <a:srgbClr val="222222"/>
              </a:solidFill>
              <a:latin typeface="DM Sans"/>
              <a:ea typeface="DM Sans"/>
              <a:cs typeface="DM Sans"/>
              <a:sym typeface="DM Sans"/>
            </a:endParaRPr>
          </a:p>
        </p:txBody>
      </p:sp>
      <p:sp>
        <p:nvSpPr>
          <p:cNvPr id="124" name="Google Shape;124;p27"/>
          <p:cNvSpPr/>
          <p:nvPr/>
        </p:nvSpPr>
        <p:spPr>
          <a:xfrm>
            <a:off x="5763450" y="3250375"/>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000">
                <a:solidFill>
                  <a:srgbClr val="222222"/>
                </a:solidFill>
                <a:latin typeface="DM Sans"/>
                <a:ea typeface="DM Sans"/>
                <a:cs typeface="DM Sans"/>
                <a:sym typeface="DM Sans"/>
              </a:rPr>
              <a:t>Optimización de </a:t>
            </a:r>
            <a:r>
              <a:rPr lang="es" sz="1000">
                <a:solidFill>
                  <a:srgbClr val="222222"/>
                </a:solidFill>
                <a:latin typeface="DM Sans"/>
                <a:ea typeface="DM Sans"/>
                <a:cs typeface="DM Sans"/>
                <a:sym typeface="DM Sans"/>
              </a:rPr>
              <a:t>parámetros</a:t>
            </a:r>
            <a:endParaRPr sz="1000">
              <a:solidFill>
                <a:srgbClr val="222222"/>
              </a:solidFill>
              <a:latin typeface="DM Sans"/>
              <a:ea typeface="DM Sans"/>
              <a:cs typeface="DM Sans"/>
              <a:sym typeface="DM Sans"/>
            </a:endParaRPr>
          </a:p>
        </p:txBody>
      </p:sp>
      <p:sp>
        <p:nvSpPr>
          <p:cNvPr id="125" name="Google Shape;125;p27"/>
          <p:cNvSpPr/>
          <p:nvPr/>
        </p:nvSpPr>
        <p:spPr>
          <a:xfrm>
            <a:off x="5763450" y="3867804"/>
            <a:ext cx="1399200" cy="3711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Proyecto final</a:t>
            </a:r>
            <a:endParaRPr sz="1100">
              <a:solidFill>
                <a:srgbClr val="222222"/>
              </a:solidFill>
              <a:latin typeface="DM Sans"/>
              <a:ea typeface="DM Sans"/>
              <a:cs typeface="DM Sans"/>
              <a:sym typeface="DM Sans"/>
            </a:endParaRPr>
          </a:p>
        </p:txBody>
      </p:sp>
      <p:cxnSp>
        <p:nvCxnSpPr>
          <p:cNvPr id="126" name="Google Shape;126;p27"/>
          <p:cNvCxnSpPr>
            <a:stCxn id="118" idx="3"/>
            <a:endCxn id="120" idx="1"/>
          </p:cNvCxnSpPr>
          <p:nvPr/>
        </p:nvCxnSpPr>
        <p:spPr>
          <a:xfrm flipH="1" rot="10800000">
            <a:off x="2913669" y="879725"/>
            <a:ext cx="2849700" cy="18483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27" name="Google Shape;127;p27"/>
          <p:cNvCxnSpPr>
            <a:stCxn id="118" idx="3"/>
            <a:endCxn id="121" idx="1"/>
          </p:cNvCxnSpPr>
          <p:nvPr/>
        </p:nvCxnSpPr>
        <p:spPr>
          <a:xfrm flipH="1" rot="10800000">
            <a:off x="2913669" y="1478825"/>
            <a:ext cx="2849700" cy="1249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28" name="Google Shape;128;p27"/>
          <p:cNvCxnSpPr>
            <a:stCxn id="118" idx="3"/>
            <a:endCxn id="122" idx="1"/>
          </p:cNvCxnSpPr>
          <p:nvPr/>
        </p:nvCxnSpPr>
        <p:spPr>
          <a:xfrm flipH="1" rot="10800000">
            <a:off x="2913669" y="2110025"/>
            <a:ext cx="2849700" cy="6180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29" name="Google Shape;129;p27"/>
          <p:cNvCxnSpPr>
            <a:stCxn id="118" idx="3"/>
            <a:endCxn id="123" idx="1"/>
          </p:cNvCxnSpPr>
          <p:nvPr/>
        </p:nvCxnSpPr>
        <p:spPr>
          <a:xfrm>
            <a:off x="2913669" y="2728025"/>
            <a:ext cx="2849700" cy="252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30" name="Google Shape;130;p27"/>
          <p:cNvCxnSpPr>
            <a:stCxn id="118" idx="3"/>
            <a:endCxn id="124" idx="1"/>
          </p:cNvCxnSpPr>
          <p:nvPr/>
        </p:nvCxnSpPr>
        <p:spPr>
          <a:xfrm>
            <a:off x="2913669" y="2728025"/>
            <a:ext cx="2849700" cy="657600"/>
          </a:xfrm>
          <a:prstGeom prst="bentConnector3">
            <a:avLst>
              <a:gd fmla="val 50001" name="adj1"/>
            </a:avLst>
          </a:prstGeom>
          <a:noFill/>
          <a:ln cap="flat" cmpd="sng" w="9525">
            <a:solidFill>
              <a:srgbClr val="CCCCCC"/>
            </a:solidFill>
            <a:prstDash val="solid"/>
            <a:round/>
            <a:headEnd len="med" w="med" type="none"/>
            <a:tailEnd len="med" w="med" type="oval"/>
          </a:ln>
        </p:spPr>
      </p:cxnSp>
      <p:cxnSp>
        <p:nvCxnSpPr>
          <p:cNvPr id="131" name="Google Shape;131;p27"/>
          <p:cNvCxnSpPr>
            <a:stCxn id="118" idx="3"/>
            <a:endCxn id="125" idx="1"/>
          </p:cNvCxnSpPr>
          <p:nvPr/>
        </p:nvCxnSpPr>
        <p:spPr>
          <a:xfrm>
            <a:off x="2913669" y="2728025"/>
            <a:ext cx="2849700" cy="1325400"/>
          </a:xfrm>
          <a:prstGeom prst="bentConnector3">
            <a:avLst>
              <a:gd fmla="val 50001"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8"/>
          <p:cNvSpPr txBox="1"/>
          <p:nvPr/>
        </p:nvSpPr>
        <p:spPr>
          <a:xfrm>
            <a:off x="1022175" y="2202300"/>
            <a:ext cx="69933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rgbClr val="EAFF6A"/>
                </a:solidFill>
                <a:latin typeface="DM Sans"/>
                <a:ea typeface="DM Sans"/>
                <a:cs typeface="DM Sans"/>
                <a:sym typeface="DM Sans"/>
              </a:rPr>
              <a:t>Introducción</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¿Qué es una Datathon?</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0"/>
          <p:cNvSpPr txBox="1"/>
          <p:nvPr/>
        </p:nvSpPr>
        <p:spPr>
          <a:xfrm>
            <a:off x="473350" y="4680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Datathon</a:t>
            </a:r>
            <a:endParaRPr b="1" i="0" sz="4000" u="none" cap="none" strike="noStrike">
              <a:solidFill>
                <a:schemeClr val="dk1"/>
              </a:solidFill>
              <a:latin typeface="DM Sans"/>
              <a:ea typeface="DM Sans"/>
              <a:cs typeface="DM Sans"/>
              <a:sym typeface="DM Sans"/>
            </a:endParaRPr>
          </a:p>
        </p:txBody>
      </p:sp>
      <p:sp>
        <p:nvSpPr>
          <p:cNvPr id="147" name="Google Shape;147;p30"/>
          <p:cNvSpPr txBox="1"/>
          <p:nvPr/>
        </p:nvSpPr>
        <p:spPr>
          <a:xfrm>
            <a:off x="5662475" y="1566225"/>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 name="Google Shape;148;p30"/>
          <p:cNvSpPr txBox="1"/>
          <p:nvPr/>
        </p:nvSpPr>
        <p:spPr>
          <a:xfrm>
            <a:off x="5486400" y="1566225"/>
            <a:ext cx="312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 name="Google Shape;149;p30"/>
          <p:cNvSpPr txBox="1"/>
          <p:nvPr/>
        </p:nvSpPr>
        <p:spPr>
          <a:xfrm>
            <a:off x="561900" y="1177325"/>
            <a:ext cx="4924500" cy="3214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450">
                <a:solidFill>
                  <a:srgbClr val="1E1E1E"/>
                </a:solidFill>
                <a:highlight>
                  <a:schemeClr val="lt1"/>
                </a:highlight>
                <a:latin typeface="DM Sans"/>
                <a:ea typeface="DM Sans"/>
                <a:cs typeface="DM Sans"/>
                <a:sym typeface="DM Sans"/>
              </a:rPr>
              <a:t>Una </a:t>
            </a:r>
            <a:r>
              <a:rPr b="1" lang="es" sz="1450">
                <a:solidFill>
                  <a:srgbClr val="1E1E1E"/>
                </a:solidFill>
                <a:highlight>
                  <a:schemeClr val="lt1"/>
                </a:highlight>
                <a:latin typeface="DM Sans"/>
                <a:ea typeface="DM Sans"/>
                <a:cs typeface="DM Sans"/>
                <a:sym typeface="DM Sans"/>
              </a:rPr>
              <a:t>“Datathon”</a:t>
            </a:r>
            <a:r>
              <a:rPr lang="es" sz="1450">
                <a:solidFill>
                  <a:srgbClr val="1E1E1E"/>
                </a:solidFill>
                <a:highlight>
                  <a:schemeClr val="lt1"/>
                </a:highlight>
                <a:latin typeface="DM Sans"/>
                <a:ea typeface="DM Sans"/>
                <a:cs typeface="DM Sans"/>
                <a:sym typeface="DM Sans"/>
              </a:rPr>
              <a:t> es un evento en donde se </a:t>
            </a:r>
            <a:r>
              <a:rPr lang="es" sz="1450">
                <a:solidFill>
                  <a:srgbClr val="1E1E1E"/>
                </a:solidFill>
                <a:highlight>
                  <a:schemeClr val="lt1"/>
                </a:highlight>
                <a:latin typeface="DM Sans"/>
                <a:ea typeface="DM Sans"/>
                <a:cs typeface="DM Sans"/>
                <a:sym typeface="DM Sans"/>
              </a:rPr>
              <a:t>reúnen</a:t>
            </a:r>
            <a:r>
              <a:rPr lang="es" sz="1450">
                <a:solidFill>
                  <a:srgbClr val="1E1E1E"/>
                </a:solidFill>
                <a:highlight>
                  <a:schemeClr val="lt1"/>
                </a:highlight>
                <a:latin typeface="DM Sans"/>
                <a:ea typeface="DM Sans"/>
                <a:cs typeface="DM Sans"/>
                <a:sym typeface="DM Sans"/>
              </a:rPr>
              <a:t> personas con conocimientos en manejo de datos (e.g científicos de datos, Data Engineers, Data Analysts) con el fin de trabajar en forma multidisciplinaria permitiendo resolver preguntas problema </a:t>
            </a:r>
            <a:r>
              <a:rPr lang="es" sz="1450">
                <a:solidFill>
                  <a:srgbClr val="1E1E1E"/>
                </a:solidFill>
                <a:highlight>
                  <a:schemeClr val="lt1"/>
                </a:highlight>
                <a:latin typeface="DM Sans"/>
                <a:ea typeface="DM Sans"/>
                <a:cs typeface="DM Sans"/>
                <a:sym typeface="DM Sans"/>
              </a:rPr>
              <a:t>relevantes</a:t>
            </a:r>
            <a:r>
              <a:rPr lang="es" sz="1450">
                <a:solidFill>
                  <a:srgbClr val="1E1E1E"/>
                </a:solidFill>
                <a:highlight>
                  <a:schemeClr val="lt1"/>
                </a:highlight>
                <a:latin typeface="DM Sans"/>
                <a:ea typeface="DM Sans"/>
                <a:cs typeface="DM Sans"/>
                <a:sym typeface="DM Sans"/>
              </a:rPr>
              <a:t> para un problema </a:t>
            </a:r>
            <a:r>
              <a:rPr lang="es" sz="1450">
                <a:solidFill>
                  <a:srgbClr val="1E1E1E"/>
                </a:solidFill>
                <a:highlight>
                  <a:schemeClr val="lt1"/>
                </a:highlight>
                <a:latin typeface="DM Sans"/>
                <a:ea typeface="DM Sans"/>
                <a:cs typeface="DM Sans"/>
                <a:sym typeface="DM Sans"/>
              </a:rPr>
              <a:t>específico</a:t>
            </a:r>
            <a:r>
              <a:rPr lang="es" sz="1450">
                <a:solidFill>
                  <a:srgbClr val="1E1E1E"/>
                </a:solidFill>
                <a:highlight>
                  <a:schemeClr val="lt1"/>
                </a:highlight>
                <a:latin typeface="DM Sans"/>
                <a:ea typeface="DM Sans"/>
                <a:cs typeface="DM Sans"/>
                <a:sym typeface="DM Sans"/>
              </a:rPr>
              <a:t>.</a:t>
            </a:r>
            <a:endParaRPr sz="1450">
              <a:solidFill>
                <a:srgbClr val="1E1E1E"/>
              </a:solidFill>
              <a:highlight>
                <a:schemeClr val="lt1"/>
              </a:highlight>
              <a:latin typeface="DM Sans"/>
              <a:ea typeface="DM Sans"/>
              <a:cs typeface="DM Sans"/>
              <a:sym typeface="DM Sans"/>
            </a:endParaRPr>
          </a:p>
          <a:p>
            <a:pPr indent="0" lvl="0" marL="0" rtl="0" algn="l">
              <a:lnSpc>
                <a:spcPct val="150000"/>
              </a:lnSpc>
              <a:spcBef>
                <a:spcPts val="1000"/>
              </a:spcBef>
              <a:spcAft>
                <a:spcPts val="1000"/>
              </a:spcAft>
              <a:buNone/>
            </a:pPr>
            <a:r>
              <a:rPr lang="es" sz="1450">
                <a:solidFill>
                  <a:srgbClr val="1E1E1E"/>
                </a:solidFill>
                <a:highlight>
                  <a:schemeClr val="lt1"/>
                </a:highlight>
                <a:latin typeface="DM Sans"/>
                <a:ea typeface="DM Sans"/>
                <a:cs typeface="DM Sans"/>
                <a:sym typeface="DM Sans"/>
              </a:rPr>
              <a:t>Estos eventos tienen una duración limitada y se busca </a:t>
            </a:r>
            <a:r>
              <a:rPr lang="es" sz="1450">
                <a:solidFill>
                  <a:srgbClr val="1E1E1E"/>
                </a:solidFill>
                <a:highlight>
                  <a:schemeClr val="lt1"/>
                </a:highlight>
                <a:latin typeface="DM Sans"/>
                <a:ea typeface="DM Sans"/>
                <a:cs typeface="DM Sans"/>
                <a:sym typeface="DM Sans"/>
              </a:rPr>
              <a:t>establecer</a:t>
            </a:r>
            <a:r>
              <a:rPr lang="es" sz="1450">
                <a:solidFill>
                  <a:srgbClr val="1E1E1E"/>
                </a:solidFill>
                <a:highlight>
                  <a:schemeClr val="lt1"/>
                </a:highlight>
                <a:latin typeface="DM Sans"/>
                <a:ea typeface="DM Sans"/>
                <a:cs typeface="DM Sans"/>
                <a:sym typeface="DM Sans"/>
              </a:rPr>
              <a:t> diferentes enfoques a la hora de resolver un problema</a:t>
            </a:r>
            <a:endParaRPr sz="1450">
              <a:solidFill>
                <a:srgbClr val="1E1E1E"/>
              </a:solidFill>
              <a:highlight>
                <a:schemeClr val="lt1"/>
              </a:highlight>
              <a:latin typeface="DM Sans"/>
              <a:ea typeface="DM Sans"/>
              <a:cs typeface="DM Sans"/>
              <a:sym typeface="DM Sans"/>
            </a:endParaRPr>
          </a:p>
        </p:txBody>
      </p:sp>
      <p:pic>
        <p:nvPicPr>
          <p:cNvPr id="150" name="Google Shape;150;p30"/>
          <p:cNvPicPr preferRelativeResize="0"/>
          <p:nvPr/>
        </p:nvPicPr>
        <p:blipFill>
          <a:blip r:embed="rId3">
            <a:alphaModFix/>
          </a:blip>
          <a:stretch>
            <a:fillRect/>
          </a:stretch>
        </p:blipFill>
        <p:spPr>
          <a:xfrm>
            <a:off x="7843798" y="468000"/>
            <a:ext cx="706200" cy="709325"/>
          </a:xfrm>
          <a:prstGeom prst="rect">
            <a:avLst/>
          </a:prstGeom>
          <a:noFill/>
          <a:ln>
            <a:noFill/>
          </a:ln>
        </p:spPr>
      </p:pic>
      <p:pic>
        <p:nvPicPr>
          <p:cNvPr id="151" name="Google Shape;151;p30"/>
          <p:cNvPicPr preferRelativeResize="0"/>
          <p:nvPr/>
        </p:nvPicPr>
        <p:blipFill>
          <a:blip r:embed="rId4">
            <a:alphaModFix/>
          </a:blip>
          <a:stretch>
            <a:fillRect/>
          </a:stretch>
        </p:blipFill>
        <p:spPr>
          <a:xfrm>
            <a:off x="5743375" y="1336875"/>
            <a:ext cx="2469750" cy="2469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Objeto de estudio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